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57" r:id="rId3"/>
    <p:sldId id="258" r:id="rId4"/>
    <p:sldId id="259" r:id="rId5"/>
    <p:sldId id="260" r:id="rId6"/>
    <p:sldId id="262" r:id="rId7"/>
    <p:sldId id="263" r:id="rId8"/>
    <p:sldId id="265" r:id="rId9"/>
    <p:sldId id="264" r:id="rId10"/>
    <p:sldId id="261" r:id="rId11"/>
  </p:sldIdLst>
  <p:sldSz cx="6858000" cy="9906000" type="A4"/>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279ks1" initials="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865"/>
    <a:srgbClr val="FF3300"/>
    <a:srgbClr val="A7EEFF"/>
    <a:srgbClr val="BAE18F"/>
    <a:srgbClr val="6DE3FF"/>
    <a:srgbClr val="D7E5F5"/>
    <a:srgbClr val="B33348"/>
    <a:srgbClr val="FF0000"/>
    <a:srgbClr val="00CCFF"/>
    <a:srgbClr val="00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86" autoAdjust="0"/>
  </p:normalViewPr>
  <p:slideViewPr>
    <p:cSldViewPr snapToObjects="1">
      <p:cViewPr>
        <p:scale>
          <a:sx n="75" d="100"/>
          <a:sy n="75" d="100"/>
        </p:scale>
        <p:origin x="-3300" y="-72"/>
      </p:cViewPr>
      <p:guideLst>
        <p:guide orient="horz" pos="240"/>
        <p:guide orient="horz" pos="6023"/>
        <p:guide orient="horz" pos="807"/>
        <p:guide orient="horz" pos="1532"/>
        <p:guide pos="232"/>
        <p:guide pos="4088"/>
      </p:guideLst>
    </p:cSldViewPr>
  </p:slideViewPr>
  <p:outlineViewPr>
    <p:cViewPr>
      <p:scale>
        <a:sx n="33" d="100"/>
        <a:sy n="33" d="100"/>
      </p:scale>
      <p:origin x="0" y="0"/>
    </p:cViewPr>
  </p:outlin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135" cy="496332"/>
          </a:xfrm>
          <a:prstGeom prst="rect">
            <a:avLst/>
          </a:prstGeom>
        </p:spPr>
        <p:txBody>
          <a:bodyPr vert="horz" lIns="91313" tIns="45656" rIns="91313" bIns="45656" rtlCol="0"/>
          <a:lstStyle>
            <a:lvl1pPr algn="l">
              <a:defRPr sz="1200"/>
            </a:lvl1pPr>
          </a:lstStyle>
          <a:p>
            <a:endParaRPr lang="de-CH" dirty="0"/>
          </a:p>
        </p:txBody>
      </p:sp>
      <p:sp>
        <p:nvSpPr>
          <p:cNvPr id="3" name="Datumsplatzhalter 2"/>
          <p:cNvSpPr>
            <a:spLocks noGrp="1"/>
          </p:cNvSpPr>
          <p:nvPr>
            <p:ph type="dt" sz="quarter" idx="1"/>
          </p:nvPr>
        </p:nvSpPr>
        <p:spPr>
          <a:xfrm>
            <a:off x="3849956" y="0"/>
            <a:ext cx="2946135" cy="496332"/>
          </a:xfrm>
          <a:prstGeom prst="rect">
            <a:avLst/>
          </a:prstGeom>
        </p:spPr>
        <p:txBody>
          <a:bodyPr vert="horz" lIns="91313" tIns="45656" rIns="91313" bIns="45656" rtlCol="0"/>
          <a:lstStyle>
            <a:lvl1pPr algn="r">
              <a:defRPr sz="1200"/>
            </a:lvl1pPr>
          </a:lstStyle>
          <a:p>
            <a:fld id="{D821D1B3-31E3-4087-89A9-44C9DBE5823F}" type="datetimeFigureOut">
              <a:rPr lang="de-CH" smtClean="0"/>
              <a:pPr/>
              <a:t>14.07.2015</a:t>
            </a:fld>
            <a:endParaRPr lang="de-CH" dirty="0"/>
          </a:p>
        </p:txBody>
      </p:sp>
      <p:sp>
        <p:nvSpPr>
          <p:cNvPr id="4" name="Fußzeilenplatzhalter 3"/>
          <p:cNvSpPr>
            <a:spLocks noGrp="1"/>
          </p:cNvSpPr>
          <p:nvPr>
            <p:ph type="ftr" sz="quarter" idx="2"/>
          </p:nvPr>
        </p:nvSpPr>
        <p:spPr>
          <a:xfrm>
            <a:off x="1" y="9430309"/>
            <a:ext cx="2946135" cy="496331"/>
          </a:xfrm>
          <a:prstGeom prst="rect">
            <a:avLst/>
          </a:prstGeom>
        </p:spPr>
        <p:txBody>
          <a:bodyPr vert="horz" lIns="91313" tIns="45656" rIns="91313" bIns="45656" rtlCol="0" anchor="b"/>
          <a:lstStyle>
            <a:lvl1pPr algn="l">
              <a:defRPr sz="1200"/>
            </a:lvl1pPr>
          </a:lstStyle>
          <a:p>
            <a:endParaRPr lang="de-CH" dirty="0"/>
          </a:p>
        </p:txBody>
      </p:sp>
      <p:sp>
        <p:nvSpPr>
          <p:cNvPr id="5" name="Foliennummernplatzhalter 4"/>
          <p:cNvSpPr>
            <a:spLocks noGrp="1"/>
          </p:cNvSpPr>
          <p:nvPr>
            <p:ph type="sldNum" sz="quarter" idx="3"/>
          </p:nvPr>
        </p:nvSpPr>
        <p:spPr>
          <a:xfrm>
            <a:off x="3849956" y="9430309"/>
            <a:ext cx="2946135" cy="496331"/>
          </a:xfrm>
          <a:prstGeom prst="rect">
            <a:avLst/>
          </a:prstGeom>
        </p:spPr>
        <p:txBody>
          <a:bodyPr vert="horz" lIns="91313" tIns="45656" rIns="91313" bIns="45656" rtlCol="0" anchor="b"/>
          <a:lstStyle>
            <a:lvl1pPr algn="r">
              <a:defRPr sz="1200"/>
            </a:lvl1pPr>
          </a:lstStyle>
          <a:p>
            <a:fld id="{6037A3B6-26CA-4AE1-9FF4-5B0155981542}" type="slidenum">
              <a:rPr lang="de-CH" smtClean="0"/>
              <a:pPr/>
              <a:t>‹Nr.›</a:t>
            </a:fld>
            <a:endParaRPr lang="de-CH" dirty="0"/>
          </a:p>
        </p:txBody>
      </p:sp>
    </p:spTree>
    <p:extLst>
      <p:ext uri="{BB962C8B-B14F-4D97-AF65-F5344CB8AC3E}">
        <p14:creationId xmlns:p14="http://schemas.microsoft.com/office/powerpoint/2010/main" xmlns="" val="35077342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2" name="Textfeld 11"/>
          <p:cNvSpPr txBox="1"/>
          <p:nvPr userDrawn="1"/>
        </p:nvSpPr>
        <p:spPr>
          <a:xfrm>
            <a:off x="81686" y="699226"/>
            <a:ext cx="3346094" cy="952089"/>
          </a:xfrm>
          <a:prstGeom prst="rect">
            <a:avLst/>
          </a:prstGeom>
          <a:noFill/>
        </p:spPr>
        <p:txBody>
          <a:bodyPr wrap="square" lIns="0" tIns="0" rIns="108000" bIns="108000" rtlCol="0">
            <a:noAutofit/>
          </a:bodyPr>
          <a:lstStyle/>
          <a:p>
            <a:endParaRPr lang="de-CH" sz="1600" dirty="0">
              <a:latin typeface="Arial Black" pitchFamily="34" charset="0"/>
            </a:endParaRPr>
          </a:p>
        </p:txBody>
      </p:sp>
      <p:sp>
        <p:nvSpPr>
          <p:cNvPr id="17" name="Textfeld 16"/>
          <p:cNvSpPr txBox="1"/>
          <p:nvPr userDrawn="1"/>
        </p:nvSpPr>
        <p:spPr>
          <a:xfrm>
            <a:off x="82906" y="699226"/>
            <a:ext cx="3346094" cy="952089"/>
          </a:xfrm>
          <a:prstGeom prst="rect">
            <a:avLst/>
          </a:prstGeom>
          <a:noFill/>
        </p:spPr>
        <p:txBody>
          <a:bodyPr wrap="square" lIns="0" tIns="0" rIns="108000" bIns="108000" rtlCol="0">
            <a:noAutofit/>
          </a:bodyPr>
          <a:lstStyle/>
          <a:p>
            <a:endParaRPr lang="de-CH" sz="800" dirty="0">
              <a:latin typeface="Arial Black" pitchFamily="34" charset="0"/>
            </a:endParaRPr>
          </a:p>
        </p:txBody>
      </p:sp>
      <p:sp>
        <p:nvSpPr>
          <p:cNvPr id="20" name="Textfeld 19"/>
          <p:cNvSpPr txBox="1"/>
          <p:nvPr userDrawn="1"/>
        </p:nvSpPr>
        <p:spPr>
          <a:xfrm>
            <a:off x="3429000" y="699226"/>
            <a:ext cx="3346094" cy="952089"/>
          </a:xfrm>
          <a:prstGeom prst="rect">
            <a:avLst/>
          </a:prstGeom>
          <a:noFill/>
        </p:spPr>
        <p:txBody>
          <a:bodyPr wrap="square" lIns="0" tIns="0" rIns="108000" bIns="108000" rtlCol="0">
            <a:noAutofit/>
          </a:bodyPr>
          <a:lstStyle/>
          <a:p>
            <a:endParaRPr lang="de-CH" sz="800" dirty="0">
              <a:latin typeface="Arial Black"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Titelbild_NutzungBDfrei.JPG"/>
          <p:cNvPicPr>
            <a:picLocks noChangeAspect="1"/>
          </p:cNvPicPr>
          <p:nvPr/>
        </p:nvPicPr>
        <p:blipFill>
          <a:blip r:embed="rId2" cstate="print"/>
          <a:srcRect b="12395"/>
          <a:stretch>
            <a:fillRect/>
          </a:stretch>
        </p:blipFill>
        <p:spPr>
          <a:xfrm>
            <a:off x="0" y="1892660"/>
            <a:ext cx="6858000" cy="8013340"/>
          </a:xfrm>
          <a:prstGeom prst="rect">
            <a:avLst/>
          </a:prstGeom>
        </p:spPr>
      </p:pic>
      <p:sp>
        <p:nvSpPr>
          <p:cNvPr id="9" name="Textfeld 8"/>
          <p:cNvSpPr txBox="1"/>
          <p:nvPr/>
        </p:nvSpPr>
        <p:spPr>
          <a:xfrm>
            <a:off x="368300" y="381000"/>
            <a:ext cx="6121400" cy="900113"/>
          </a:xfrm>
          <a:prstGeom prst="rect">
            <a:avLst/>
          </a:prstGeom>
          <a:noFill/>
        </p:spPr>
        <p:txBody>
          <a:bodyPr wrap="square" lIns="0" tIns="0" rIns="0" bIns="0" rtlCol="0">
            <a:noAutofit/>
          </a:bodyPr>
          <a:lstStyle/>
          <a:p>
            <a:pPr algn="ctr"/>
            <a:r>
              <a:rPr lang="de-CH" sz="2500" b="1" dirty="0" smtClean="0">
                <a:latin typeface="Arial Black" pitchFamily="34" charset="0"/>
              </a:rPr>
              <a:t>Gebietsfremde Problempflanzen (invasive Neophyten) </a:t>
            </a:r>
            <a:br>
              <a:rPr lang="de-CH" sz="2500" b="1" dirty="0" smtClean="0">
                <a:latin typeface="Arial Black" pitchFamily="34" charset="0"/>
              </a:rPr>
            </a:br>
            <a:r>
              <a:rPr lang="de-CH" sz="2500" b="1" dirty="0" smtClean="0">
                <a:latin typeface="Arial Black" pitchFamily="34" charset="0"/>
              </a:rPr>
              <a:t>bei Bauvorhaben</a:t>
            </a:r>
            <a:endParaRPr lang="de-CH" sz="2500" b="1" dirty="0">
              <a:latin typeface="Arial Black" pitchFamily="34" charset="0"/>
            </a:endParaRPr>
          </a:p>
          <a:p>
            <a:endParaRPr lang="de-CH" sz="1600" dirty="0">
              <a:latin typeface="Arial Black" pitchFamily="34" charset="0"/>
            </a:endParaRPr>
          </a:p>
        </p:txBody>
      </p:sp>
      <p:sp>
        <p:nvSpPr>
          <p:cNvPr id="13" name="Textfeld 12"/>
          <p:cNvSpPr txBox="1"/>
          <p:nvPr/>
        </p:nvSpPr>
        <p:spPr>
          <a:xfrm>
            <a:off x="4236744" y="9634736"/>
            <a:ext cx="2520280" cy="144016"/>
          </a:xfrm>
          <a:prstGeom prst="rect">
            <a:avLst/>
          </a:prstGeom>
          <a:noFill/>
        </p:spPr>
        <p:txBody>
          <a:bodyPr wrap="square" lIns="0" tIns="0" rIns="0" bIns="0" rtlCol="0">
            <a:noAutofit/>
          </a:bodyPr>
          <a:lstStyle/>
          <a:p>
            <a:pPr algn="r"/>
            <a:r>
              <a:rPr lang="de-CH" sz="1200" b="1" dirty="0" smtClean="0">
                <a:solidFill>
                  <a:schemeClr val="bg1"/>
                </a:solidFill>
                <a:latin typeface="Arial Black" pitchFamily="34" charset="0"/>
              </a:rPr>
              <a:t>AGIN Version Dezember 2014</a:t>
            </a:r>
            <a:endParaRPr lang="de-CH" sz="1200" b="1" dirty="0">
              <a:solidFill>
                <a:schemeClr val="bg1"/>
              </a:solidFill>
              <a:latin typeface="Arial Black" pitchFamily="34" charset="0"/>
            </a:endParaRPr>
          </a:p>
          <a:p>
            <a:endParaRPr lang="de-CH" sz="1600"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0" y="0"/>
            <a:ext cx="6858000" cy="9903600"/>
          </a:xfrm>
          <a:prstGeom prst="rect">
            <a:avLst/>
          </a:prstGeom>
          <a:solidFill>
            <a:srgbClr val="BAE18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Textfeld 8"/>
          <p:cNvSpPr txBox="1"/>
          <p:nvPr/>
        </p:nvSpPr>
        <p:spPr>
          <a:xfrm>
            <a:off x="368299" y="381000"/>
            <a:ext cx="6121401" cy="900113"/>
          </a:xfrm>
          <a:prstGeom prst="rect">
            <a:avLst/>
          </a:prstGeom>
          <a:noFill/>
        </p:spPr>
        <p:txBody>
          <a:bodyPr wrap="square" lIns="0" tIns="0" rIns="0" bIns="0" rtlCol="0">
            <a:noAutofit/>
          </a:bodyPr>
          <a:lstStyle/>
          <a:p>
            <a:r>
              <a:rPr lang="de-CH" sz="2500" b="1" dirty="0" smtClean="0">
                <a:latin typeface="Arial Black" pitchFamily="34" charset="0"/>
              </a:rPr>
              <a:t>Kontakt</a:t>
            </a:r>
            <a:endParaRPr lang="de-CH" sz="2500" dirty="0">
              <a:latin typeface="Arial Black" pitchFamily="34" charset="0"/>
            </a:endParaRPr>
          </a:p>
        </p:txBody>
      </p:sp>
      <p:sp>
        <p:nvSpPr>
          <p:cNvPr id="7" name="Textfeld 6"/>
          <p:cNvSpPr txBox="1"/>
          <p:nvPr/>
        </p:nvSpPr>
        <p:spPr>
          <a:xfrm>
            <a:off x="368300" y="1281113"/>
            <a:ext cx="6121400" cy="8280400"/>
          </a:xfrm>
          <a:prstGeom prst="rect">
            <a:avLst/>
          </a:prstGeom>
          <a:noFill/>
        </p:spPr>
        <p:txBody>
          <a:bodyPr wrap="square" lIns="0" tIns="0" rIns="0" bIns="0" rtlCol="0">
            <a:noAutofit/>
          </a:bodyPr>
          <a:lstStyle/>
          <a:p>
            <a:pPr>
              <a:lnSpc>
                <a:spcPct val="114000"/>
              </a:lnSpc>
              <a:spcAft>
                <a:spcPts val="300"/>
              </a:spcAft>
              <a:defRPr/>
            </a:pPr>
            <a:r>
              <a:rPr lang="de-CH" sz="1050" b="1" dirty="0" smtClean="0">
                <a:latin typeface="Arial" pitchFamily="34" charset="0"/>
                <a:cs typeface="Arial" pitchFamily="34" charset="0"/>
              </a:rPr>
              <a:t>Kontakt zu invasiven Neophyten im Kanton Zürich </a:t>
            </a:r>
          </a:p>
          <a:p>
            <a:pPr marL="171450" indent="-171450">
              <a:lnSpc>
                <a:spcPct val="114000"/>
              </a:lnSpc>
              <a:spcAft>
                <a:spcPts val="300"/>
              </a:spcAft>
              <a:buFont typeface="Arial" pitchFamily="34" charset="0"/>
              <a:buChar char="•"/>
            </a:pPr>
            <a:r>
              <a:rPr lang="de-CH" sz="1050" dirty="0" smtClean="0">
                <a:latin typeface="Arial" pitchFamily="34" charset="0"/>
                <a:cs typeface="Arial" pitchFamily="34" charset="0"/>
              </a:rPr>
              <a:t>Kathrin Fischer, </a:t>
            </a:r>
            <a:r>
              <a:rPr lang="de-CH" sz="1050" dirty="0" err="1" smtClean="0">
                <a:latin typeface="Arial" pitchFamily="34" charset="0"/>
                <a:cs typeface="Arial" pitchFamily="34" charset="0"/>
              </a:rPr>
              <a:t>Walcheplatz</a:t>
            </a:r>
            <a:r>
              <a:rPr lang="de-CH" sz="1050" dirty="0" smtClean="0">
                <a:latin typeface="Arial" pitchFamily="34" charset="0"/>
                <a:cs typeface="Arial" pitchFamily="34" charset="0"/>
              </a:rPr>
              <a:t>. 2  Postfach  8090 Zürich  043 259 39 15, neobiota@bd.zh.ch</a:t>
            </a:r>
          </a:p>
          <a:p>
            <a:pPr marL="171450" indent="-171450">
              <a:lnSpc>
                <a:spcPct val="114000"/>
              </a:lnSpc>
              <a:spcAft>
                <a:spcPts val="300"/>
              </a:spcAft>
              <a:buFont typeface="Arial" pitchFamily="34" charset="0"/>
              <a:buChar char="•"/>
            </a:pPr>
            <a:r>
              <a:rPr lang="de-CH" sz="1050" dirty="0" smtClean="0">
                <a:latin typeface="Arial" pitchFamily="34" charset="0"/>
                <a:cs typeface="Arial" pitchFamily="34" charset="0"/>
              </a:rPr>
              <a:t>Markus Obrist, </a:t>
            </a:r>
            <a:r>
              <a:rPr lang="de-CH" sz="1050" dirty="0" err="1" smtClean="0">
                <a:latin typeface="Arial" pitchFamily="34" charset="0"/>
                <a:cs typeface="Arial" pitchFamily="34" charset="0"/>
              </a:rPr>
              <a:t>Walcheplatz</a:t>
            </a:r>
            <a:r>
              <a:rPr lang="de-CH" sz="1050" dirty="0" smtClean="0">
                <a:latin typeface="Arial" pitchFamily="34" charset="0"/>
                <a:cs typeface="Arial" pitchFamily="34" charset="0"/>
              </a:rPr>
              <a:t>. 2  Postfach  8090 Zürich  043 259 39 05, neobiota@bd.zh.ch</a:t>
            </a:r>
          </a:p>
          <a:p>
            <a:pPr marL="171450" indent="-171450">
              <a:lnSpc>
                <a:spcPct val="114000"/>
              </a:lnSpc>
              <a:spcAft>
                <a:spcPts val="300"/>
              </a:spcAft>
            </a:pPr>
            <a:endParaRPr lang="de-CH" sz="600" dirty="0" smtClean="0">
              <a:solidFill>
                <a:srgbClr val="FF0000"/>
              </a:solidFill>
              <a:latin typeface="Arial" pitchFamily="34" charset="0"/>
              <a:cs typeface="Arial" pitchFamily="34" charset="0"/>
            </a:endParaRPr>
          </a:p>
          <a:p>
            <a:pPr marL="171450" indent="-171450">
              <a:lnSpc>
                <a:spcPct val="114000"/>
              </a:lnSpc>
              <a:spcAft>
                <a:spcPts val="300"/>
              </a:spcAft>
            </a:pPr>
            <a:r>
              <a:rPr lang="de-CH" sz="1050" b="1" dirty="0" smtClean="0">
                <a:latin typeface="Arial" pitchFamily="34" charset="0"/>
                <a:cs typeface="Arial" pitchFamily="34" charset="0"/>
              </a:rPr>
              <a:t>Kontakt zu invasiven Neophyten in der Gemeinde </a:t>
            </a:r>
            <a:r>
              <a:rPr lang="de-CH" sz="1050" b="1" dirty="0" smtClean="0">
                <a:solidFill>
                  <a:srgbClr val="FF0000"/>
                </a:solidFill>
                <a:latin typeface="Arial" pitchFamily="34" charset="0"/>
                <a:cs typeface="Arial" pitchFamily="34" charset="0"/>
              </a:rPr>
              <a:t>[Name/Logo]</a:t>
            </a:r>
            <a:endParaRPr lang="de-CH" sz="1050" b="1" dirty="0">
              <a:solidFill>
                <a:srgbClr val="FF0000"/>
              </a:solidFill>
              <a:latin typeface="Arial" pitchFamily="34" charset="0"/>
              <a:cs typeface="Arial" pitchFamily="34" charset="0"/>
            </a:endParaRPr>
          </a:p>
          <a:p>
            <a:pPr marL="177800" indent="-177800">
              <a:lnSpc>
                <a:spcPct val="114000"/>
              </a:lnSpc>
              <a:spcAft>
                <a:spcPts val="300"/>
              </a:spcAft>
              <a:buFont typeface="Arial" pitchFamily="34" charset="0"/>
              <a:buChar char="•"/>
            </a:pPr>
            <a:r>
              <a:rPr lang="de-CH" sz="1050" dirty="0" smtClean="0">
                <a:solidFill>
                  <a:srgbClr val="FF0000"/>
                </a:solidFill>
                <a:latin typeface="Arial" pitchFamily="34" charset="0"/>
                <a:cs typeface="Arial" pitchFamily="34" charset="0"/>
              </a:rPr>
              <a:t>[Name, Adresse, Telefon, E-Mail]</a:t>
            </a:r>
          </a:p>
          <a:p>
            <a:pPr marL="177800" indent="-177800">
              <a:lnSpc>
                <a:spcPct val="114000"/>
              </a:lnSpc>
              <a:spcAft>
                <a:spcPts val="300"/>
              </a:spcAft>
              <a:buFont typeface="Arial" pitchFamily="34" charset="0"/>
              <a:buChar char="•"/>
            </a:pPr>
            <a:r>
              <a:rPr lang="de-CH" sz="1050" dirty="0" smtClean="0">
                <a:solidFill>
                  <a:srgbClr val="FF0000"/>
                </a:solidFill>
                <a:latin typeface="Arial" pitchFamily="34" charset="0"/>
                <a:cs typeface="Arial" pitchFamily="34" charset="0"/>
              </a:rPr>
              <a:t>[Name, Adresse, Telefon, E-Mail]</a:t>
            </a:r>
          </a:p>
          <a:p>
            <a:pPr>
              <a:lnSpc>
                <a:spcPct val="114000"/>
              </a:lnSpc>
              <a:spcAft>
                <a:spcPts val="300"/>
              </a:spcAft>
              <a:buFont typeface="Arial" pitchFamily="34" charset="0"/>
              <a:buChar char="•"/>
            </a:pPr>
            <a:endParaRPr lang="de-CH" sz="600" dirty="0" smtClean="0">
              <a:solidFill>
                <a:srgbClr val="FF0000"/>
              </a:solidFill>
              <a:latin typeface="Arial" pitchFamily="34" charset="0"/>
              <a:cs typeface="Arial" pitchFamily="34" charset="0"/>
            </a:endParaRPr>
          </a:p>
          <a:p>
            <a:pPr>
              <a:lnSpc>
                <a:spcPct val="114000"/>
              </a:lnSpc>
              <a:spcAft>
                <a:spcPts val="300"/>
              </a:spcAft>
            </a:pPr>
            <a:r>
              <a:rPr lang="de-CH" sz="1050" b="1" dirty="0" smtClean="0">
                <a:latin typeface="Arial" pitchFamily="34" charset="0"/>
                <a:cs typeface="Arial" pitchFamily="34" charset="0"/>
              </a:rPr>
              <a:t>Altlastenberater und Zusatzformular</a:t>
            </a:r>
          </a:p>
          <a:p>
            <a:pPr marL="177800" indent="-177800">
              <a:lnSpc>
                <a:spcPct val="114000"/>
              </a:lnSpc>
              <a:spcAft>
                <a:spcPts val="300"/>
              </a:spcAft>
              <a:buFont typeface="Arial" pitchFamily="34" charset="0"/>
              <a:buChar char="•"/>
            </a:pPr>
            <a:r>
              <a:rPr lang="de-CH" sz="1050" i="1" dirty="0" smtClean="0">
                <a:latin typeface="Arial" pitchFamily="34" charset="0"/>
                <a:cs typeface="Arial" pitchFamily="34" charset="0"/>
              </a:rPr>
              <a:t> www.altlasten.zh.ch &gt; Bauen &amp; Entsorgen &gt; Private Kontrolle</a:t>
            </a:r>
          </a:p>
          <a:p>
            <a:pPr>
              <a:lnSpc>
                <a:spcPct val="114000"/>
              </a:lnSpc>
              <a:spcAft>
                <a:spcPts val="300"/>
              </a:spcAft>
            </a:pPr>
            <a:endParaRPr lang="de-CH" sz="600" dirty="0" smtClean="0">
              <a:latin typeface="Arial" pitchFamily="34" charset="0"/>
              <a:cs typeface="Arial" pitchFamily="34" charset="0"/>
            </a:endParaRPr>
          </a:p>
          <a:p>
            <a:pPr>
              <a:lnSpc>
                <a:spcPct val="114000"/>
              </a:lnSpc>
              <a:spcAft>
                <a:spcPts val="300"/>
              </a:spcAft>
            </a:pPr>
            <a:r>
              <a:rPr lang="de-CH" sz="1050" b="1" dirty="0" smtClean="0">
                <a:latin typeface="Arial" pitchFamily="34" charset="0"/>
                <a:cs typeface="Arial" pitchFamily="34" charset="0"/>
              </a:rPr>
              <a:t>Informationen zu invasiven Neophyten (Auflagen, Empfehlungen, Bekämpfung)</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Nationales Daten- und Informationszentrum der Schweizer Flora</a:t>
            </a:r>
            <a:br>
              <a:rPr lang="de-CH" sz="1050" dirty="0" smtClean="0">
                <a:latin typeface="Arial" pitchFamily="34" charset="0"/>
                <a:cs typeface="Arial" pitchFamily="34" charset="0"/>
              </a:rPr>
            </a:br>
            <a:r>
              <a:rPr lang="de-CH" sz="1050" i="1" dirty="0" smtClean="0">
                <a:latin typeface="Arial" pitchFamily="34" charset="0"/>
                <a:cs typeface="Arial" pitchFamily="34" charset="0"/>
              </a:rPr>
              <a:t>www.infoflora.ch </a:t>
            </a:r>
            <a:r>
              <a:rPr lang="de-CH" sz="1050" i="1" dirty="0" smtClean="0">
                <a:latin typeface="Arial" pitchFamily="34" charset="0"/>
                <a:cs typeface="Arial" pitchFamily="34" charset="0"/>
                <a:sym typeface="Wingdings" pitchFamily="2" charset="2"/>
              </a:rPr>
              <a:t>&gt; </a:t>
            </a:r>
            <a:r>
              <a:rPr lang="de-CH" sz="1050" i="1" dirty="0" smtClean="0">
                <a:latin typeface="Arial" pitchFamily="34" charset="0"/>
                <a:cs typeface="Arial" pitchFamily="34" charset="0"/>
              </a:rPr>
              <a:t>Flora </a:t>
            </a:r>
            <a:r>
              <a:rPr lang="de-CH" sz="1050" i="1" dirty="0" smtClean="0">
                <a:latin typeface="Arial" pitchFamily="34" charset="0"/>
                <a:cs typeface="Arial" pitchFamily="34" charset="0"/>
                <a:sym typeface="Wingdings" pitchFamily="2" charset="2"/>
              </a:rPr>
              <a:t>&gt; </a:t>
            </a:r>
            <a:r>
              <a:rPr lang="de-CH" sz="1050" i="1" dirty="0" smtClean="0">
                <a:latin typeface="Arial" pitchFamily="34" charset="0"/>
                <a:cs typeface="Arial" pitchFamily="34" charset="0"/>
              </a:rPr>
              <a:t>Neophyten </a:t>
            </a:r>
            <a:r>
              <a:rPr lang="de-CH" sz="1050" i="1" dirty="0" smtClean="0">
                <a:latin typeface="Arial" pitchFamily="34" charset="0"/>
                <a:cs typeface="Arial" pitchFamily="34" charset="0"/>
                <a:sym typeface="Wingdings" pitchFamily="2" charset="2"/>
              </a:rPr>
              <a:t>&gt; </a:t>
            </a:r>
            <a:r>
              <a:rPr lang="de-CH" sz="1050" i="1" dirty="0" smtClean="0">
                <a:latin typeface="Arial" pitchFamily="34" charset="0"/>
                <a:cs typeface="Arial" pitchFamily="34" charset="0"/>
              </a:rPr>
              <a:t>Schwarze und Watch Liste, Merkblätter</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Bekämpfungsmerkblätter der AGIN B (www.kvu/arbeitsgruppen&gt; </a:t>
            </a:r>
            <a:r>
              <a:rPr lang="de-CH" sz="1050" i="1" dirty="0" smtClean="0">
                <a:latin typeface="Arial" pitchFamily="34" charset="0"/>
                <a:cs typeface="Arial" pitchFamily="34" charset="0"/>
              </a:rPr>
              <a:t>AGIN</a:t>
            </a:r>
            <a:r>
              <a:rPr lang="de-CH" sz="1050" dirty="0" smtClean="0">
                <a:latin typeface="Arial" pitchFamily="34" charset="0"/>
                <a:cs typeface="Arial" pitchFamily="34" charset="0"/>
              </a:rPr>
              <a:t>)</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Bundesamt für Umwelt (BAFU)</a:t>
            </a:r>
            <a:br>
              <a:rPr lang="de-CH" sz="1050" dirty="0" smtClean="0">
                <a:latin typeface="Arial" pitchFamily="34" charset="0"/>
                <a:cs typeface="Arial" pitchFamily="34" charset="0"/>
              </a:rPr>
            </a:br>
            <a:r>
              <a:rPr lang="de-CH" sz="1050" i="1" dirty="0" smtClean="0">
                <a:latin typeface="Arial" pitchFamily="34" charset="0"/>
                <a:cs typeface="Arial" pitchFamily="34" charset="0"/>
              </a:rPr>
              <a:t>www.bafu.admin.ch </a:t>
            </a:r>
            <a:r>
              <a:rPr lang="de-CH" sz="1050" i="1" dirty="0" smtClean="0">
                <a:latin typeface="Arial" pitchFamily="34" charset="0"/>
                <a:cs typeface="Arial" pitchFamily="34" charset="0"/>
                <a:sym typeface="Wingdings" pitchFamily="2" charset="2"/>
              </a:rPr>
              <a:t>&gt; </a:t>
            </a:r>
            <a:r>
              <a:rPr lang="de-CH" sz="1050" i="1" dirty="0" smtClean="0">
                <a:latin typeface="Arial" pitchFamily="34" charset="0"/>
                <a:cs typeface="Arial" pitchFamily="34" charset="0"/>
              </a:rPr>
              <a:t>Biodiversität </a:t>
            </a:r>
            <a:r>
              <a:rPr lang="de-CH" sz="1050" i="1" dirty="0" smtClean="0">
                <a:latin typeface="Arial" pitchFamily="34" charset="0"/>
                <a:cs typeface="Arial" pitchFamily="34" charset="0"/>
                <a:sym typeface="Wingdings" pitchFamily="2" charset="2"/>
              </a:rPr>
              <a:t>&gt; I</a:t>
            </a:r>
            <a:r>
              <a:rPr lang="de-CH" sz="1050" i="1" dirty="0" smtClean="0">
                <a:latin typeface="Arial" pitchFamily="34" charset="0"/>
                <a:cs typeface="Arial" pitchFamily="34" charset="0"/>
              </a:rPr>
              <a:t>nvasive Arten</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Schweizerischer Verband der Neobiota-Fachleute (SVNF)</a:t>
            </a:r>
            <a:br>
              <a:rPr lang="de-CH" sz="1050" dirty="0" smtClean="0">
                <a:latin typeface="Arial" pitchFamily="34" charset="0"/>
                <a:cs typeface="Arial" pitchFamily="34" charset="0"/>
              </a:rPr>
            </a:br>
            <a:r>
              <a:rPr lang="de-CH" sz="1050" i="1" dirty="0" smtClean="0">
                <a:latin typeface="Arial" pitchFamily="34" charset="0"/>
                <a:cs typeface="Arial" pitchFamily="34" charset="0"/>
              </a:rPr>
              <a:t>www.neobiota.ch</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Umweltschutzämter der Schweiz:</a:t>
            </a:r>
            <a:br>
              <a:rPr lang="de-CH" sz="1050" dirty="0" smtClean="0">
                <a:latin typeface="Arial" pitchFamily="34" charset="0"/>
                <a:cs typeface="Arial" pitchFamily="34" charset="0"/>
              </a:rPr>
            </a:br>
            <a:r>
              <a:rPr lang="de-CH" sz="1050" i="1" dirty="0" smtClean="0">
                <a:latin typeface="Arial" pitchFamily="34" charset="0"/>
                <a:cs typeface="Arial" pitchFamily="34" charset="0"/>
              </a:rPr>
              <a:t>www.kvu.ch </a:t>
            </a:r>
            <a:r>
              <a:rPr lang="de-CH" sz="1050" i="1" dirty="0" smtClean="0">
                <a:latin typeface="Arial" pitchFamily="34" charset="0"/>
                <a:cs typeface="Arial" pitchFamily="34" charset="0"/>
                <a:sym typeface="Wingdings" pitchFamily="2" charset="2"/>
              </a:rPr>
              <a:t>&gt; Arbeitsgruppen &gt; AGIN</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Broschüren und Poster zu invasiven Neophyten in d, f und i von </a:t>
            </a:r>
            <a:r>
              <a:rPr lang="de-CH" sz="1050" dirty="0" err="1" smtClean="0">
                <a:latin typeface="Arial" pitchFamily="34" charset="0"/>
                <a:cs typeface="Arial" pitchFamily="34" charset="0"/>
              </a:rPr>
              <a:t>JardinSuisse</a:t>
            </a:r>
            <a:r>
              <a:rPr lang="de-CH" sz="1050" dirty="0" smtClean="0">
                <a:latin typeface="Arial" pitchFamily="34" charset="0"/>
                <a:cs typeface="Arial" pitchFamily="34" charset="0"/>
              </a:rPr>
              <a:t>:</a:t>
            </a:r>
            <a:br>
              <a:rPr lang="de-CH" sz="1050" dirty="0" smtClean="0">
                <a:latin typeface="Arial" pitchFamily="34" charset="0"/>
                <a:cs typeface="Arial" pitchFamily="34" charset="0"/>
              </a:rPr>
            </a:br>
            <a:r>
              <a:rPr lang="de-CH" sz="1050" i="1" dirty="0" smtClean="0">
                <a:latin typeface="Arial" pitchFamily="34" charset="0"/>
                <a:cs typeface="Arial" pitchFamily="34" charset="0"/>
              </a:rPr>
              <a:t>www.neophyten-schweiz.ch</a:t>
            </a:r>
          </a:p>
          <a:p>
            <a:pPr>
              <a:lnSpc>
                <a:spcPct val="114000"/>
              </a:lnSpc>
              <a:spcAft>
                <a:spcPts val="300"/>
              </a:spcAft>
            </a:pPr>
            <a:endParaRPr lang="de-CH" sz="600" dirty="0" smtClean="0">
              <a:latin typeface="Arial" pitchFamily="34" charset="0"/>
              <a:cs typeface="Arial" pitchFamily="34" charset="0"/>
            </a:endParaRPr>
          </a:p>
          <a:p>
            <a:pPr>
              <a:lnSpc>
                <a:spcPct val="114000"/>
              </a:lnSpc>
              <a:spcAft>
                <a:spcPts val="300"/>
              </a:spcAft>
            </a:pPr>
            <a:r>
              <a:rPr lang="de-CH" sz="1050" b="1" dirty="0" smtClean="0">
                <a:latin typeface="Arial" pitchFamily="34" charset="0"/>
                <a:cs typeface="Arial" pitchFamily="34" charset="0"/>
              </a:rPr>
              <a:t>Einheimische Pflanzen</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Empfehlungen für die Verwendung von einheimischem Pflanz- und Saatgut</a:t>
            </a:r>
            <a:br>
              <a:rPr lang="de-CH" sz="1050" dirty="0" smtClean="0">
                <a:latin typeface="Arial" pitchFamily="34" charset="0"/>
                <a:cs typeface="Arial" pitchFamily="34" charset="0"/>
              </a:rPr>
            </a:br>
            <a:r>
              <a:rPr lang="de-CH" sz="1050" i="1" dirty="0" smtClean="0">
                <a:latin typeface="Arial" pitchFamily="34" charset="0"/>
                <a:cs typeface="Arial" pitchFamily="34" charset="0"/>
              </a:rPr>
              <a:t>www.infoflora.ch </a:t>
            </a:r>
            <a:r>
              <a:rPr lang="de-CH" sz="1050" i="1" dirty="0" smtClean="0">
                <a:latin typeface="Arial" pitchFamily="34" charset="0"/>
                <a:cs typeface="Arial" pitchFamily="34" charset="0"/>
                <a:sym typeface="Wingdings" pitchFamily="2" charset="2"/>
              </a:rPr>
              <a:t>&gt; F</a:t>
            </a:r>
            <a:r>
              <a:rPr lang="de-CH" sz="1050" i="1" dirty="0" smtClean="0">
                <a:latin typeface="Arial" pitchFamily="34" charset="0"/>
                <a:cs typeface="Arial" pitchFamily="34" charset="0"/>
              </a:rPr>
              <a:t>lora &gt; Wildpflanzensaatgut</a:t>
            </a:r>
          </a:p>
          <a:p>
            <a:pPr>
              <a:lnSpc>
                <a:spcPct val="114000"/>
              </a:lnSpc>
              <a:spcAft>
                <a:spcPts val="300"/>
              </a:spcAft>
            </a:pPr>
            <a:endParaRPr lang="de-CH" sz="600" dirty="0" smtClean="0">
              <a:latin typeface="Arial" pitchFamily="34" charset="0"/>
              <a:cs typeface="Arial" pitchFamily="34" charset="0"/>
            </a:endParaRPr>
          </a:p>
          <a:p>
            <a:pPr>
              <a:lnSpc>
                <a:spcPct val="114000"/>
              </a:lnSpc>
              <a:spcAft>
                <a:spcPts val="300"/>
              </a:spcAft>
            </a:pPr>
            <a:r>
              <a:rPr lang="de-CH" sz="1050" b="1" dirty="0" smtClean="0">
                <a:latin typeface="Arial" pitchFamily="34" charset="0"/>
                <a:cs typeface="Arial" pitchFamily="34" charset="0"/>
              </a:rPr>
              <a:t>Weitere Informationen</a:t>
            </a:r>
          </a:p>
          <a:p>
            <a:pPr marL="177800" indent="-177800">
              <a:lnSpc>
                <a:spcPct val="114000"/>
              </a:lnSpc>
              <a:spcAft>
                <a:spcPts val="300"/>
              </a:spcAft>
              <a:buFont typeface="Arial" pitchFamily="34" charset="0"/>
              <a:buChar char="•"/>
            </a:pPr>
            <a:r>
              <a:rPr lang="de-CH" sz="1050" dirty="0" err="1" smtClean="0">
                <a:latin typeface="Arial" pitchFamily="34" charset="0"/>
                <a:cs typeface="Arial" pitchFamily="34" charset="0"/>
              </a:rPr>
              <a:t>JardinSuisse</a:t>
            </a:r>
            <a:r>
              <a:rPr lang="de-CH" sz="1050" dirty="0" smtClean="0">
                <a:latin typeface="Arial" pitchFamily="34" charset="0"/>
                <a:cs typeface="Arial" pitchFamily="34" charset="0"/>
              </a:rPr>
              <a:t> – Unternehmerverband Gärtner Schweiz, Fachstelle Umwelt:</a:t>
            </a:r>
            <a:br>
              <a:rPr lang="de-CH" sz="1050" dirty="0" smtClean="0">
                <a:latin typeface="Arial" pitchFamily="34" charset="0"/>
                <a:cs typeface="Arial" pitchFamily="34" charset="0"/>
              </a:rPr>
            </a:br>
            <a:r>
              <a:rPr lang="de-CH" sz="1050" i="1" dirty="0" smtClean="0">
                <a:latin typeface="Arial" pitchFamily="34" charset="0"/>
                <a:cs typeface="Arial" pitchFamily="34" charset="0"/>
              </a:rPr>
              <a:t>www.jardinsuisse.ch &gt; Dienstleistungen &gt; Umweltschutz</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BSLA – Bund Schweizer Landschaftsarchitekten und Landschaftsarchitektinnen: </a:t>
            </a:r>
            <a:r>
              <a:rPr lang="de-CH" sz="1050" i="1" dirty="0" smtClean="0">
                <a:latin typeface="Arial" pitchFamily="34" charset="0"/>
                <a:cs typeface="Arial" pitchFamily="34" charset="0"/>
              </a:rPr>
              <a:t>http://www.bsla.ch/de/invasiveneophyten.php</a:t>
            </a:r>
            <a:endParaRPr lang="de-CH" sz="1050" i="1" dirty="0" smtClean="0">
              <a:solidFill>
                <a:srgbClr val="FF0000"/>
              </a:solidFill>
              <a:latin typeface="Arial" pitchFamily="34" charset="0"/>
              <a:cs typeface="Arial" pitchFamily="34" charset="0"/>
            </a:endParaRPr>
          </a:p>
          <a:p>
            <a:pPr marL="177800" indent="-177800">
              <a:lnSpc>
                <a:spcPct val="114000"/>
              </a:lnSpc>
              <a:spcAft>
                <a:spcPts val="300"/>
              </a:spcAft>
              <a:buFont typeface="Arial" pitchFamily="34" charset="0"/>
              <a:buChar char="•"/>
            </a:pPr>
            <a:r>
              <a:rPr lang="de-CH" sz="1050" dirty="0" smtClean="0">
                <a:solidFill>
                  <a:srgbClr val="FF0000"/>
                </a:solidFill>
                <a:latin typeface="Arial" pitchFamily="34" charset="0"/>
                <a:cs typeface="Arial" pitchFamily="34" charset="0"/>
              </a:rPr>
              <a:t>[z.B. Naturschutzorganisationen oder –Vereine]</a:t>
            </a:r>
          </a:p>
          <a:p>
            <a:pPr marL="177800" indent="-177800">
              <a:lnSpc>
                <a:spcPct val="114000"/>
              </a:lnSpc>
              <a:spcAft>
                <a:spcPts val="300"/>
              </a:spcAft>
            </a:pPr>
            <a:endParaRPr lang="de-CH" sz="600" dirty="0" smtClean="0">
              <a:solidFill>
                <a:srgbClr val="FF0000"/>
              </a:solidFill>
              <a:latin typeface="Arial" pitchFamily="34" charset="0"/>
              <a:cs typeface="Arial" pitchFamily="34" charset="0"/>
            </a:endParaRPr>
          </a:p>
          <a:p>
            <a:pPr>
              <a:lnSpc>
                <a:spcPct val="114000"/>
              </a:lnSpc>
              <a:spcAft>
                <a:spcPts val="300"/>
              </a:spcAft>
            </a:pPr>
            <a:r>
              <a:rPr lang="de-CH" sz="1050" dirty="0" smtClean="0">
                <a:latin typeface="Arial" pitchFamily="34" charset="0"/>
                <a:cs typeface="Arial" pitchFamily="34" charset="0"/>
              </a:rPr>
              <a:t>Rückmeldungen zum Merkblatt bitte an: agin-c@kvu.ch</a:t>
            </a:r>
          </a:p>
          <a:p>
            <a:pPr>
              <a:lnSpc>
                <a:spcPct val="114000"/>
              </a:lnSpc>
              <a:spcAft>
                <a:spcPts val="300"/>
              </a:spcAft>
            </a:pPr>
            <a:endParaRPr lang="de-CH" sz="1050" dirty="0" smtClean="0">
              <a:latin typeface="Arial" pitchFamily="34" charset="0"/>
              <a:cs typeface="Arial" pitchFamily="34" charset="0"/>
            </a:endParaRPr>
          </a:p>
          <a:p>
            <a:pPr>
              <a:lnSpc>
                <a:spcPct val="114000"/>
              </a:lnSpc>
              <a:spcAft>
                <a:spcPts val="300"/>
              </a:spcAft>
            </a:pPr>
            <a:r>
              <a:rPr lang="de-CH" sz="1050" b="1" dirty="0" smtClean="0">
                <a:latin typeface="Arial" pitchFamily="34" charset="0"/>
                <a:cs typeface="Arial" pitchFamily="34" charset="0"/>
              </a:rPr>
              <a:t>Impressum</a:t>
            </a:r>
          </a:p>
          <a:p>
            <a:pPr>
              <a:lnSpc>
                <a:spcPct val="114000"/>
              </a:lnSpc>
              <a:spcAft>
                <a:spcPts val="300"/>
              </a:spcAft>
            </a:pPr>
            <a:r>
              <a:rPr lang="de-CH" sz="1050" dirty="0" smtClean="0">
                <a:latin typeface="Arial" pitchFamily="34" charset="0"/>
                <a:cs typeface="Arial" pitchFamily="34" charset="0"/>
              </a:rPr>
              <a:t>Herausgeber:</a:t>
            </a:r>
          </a:p>
          <a:p>
            <a:pPr>
              <a:lnSpc>
                <a:spcPct val="114000"/>
              </a:lnSpc>
              <a:spcAft>
                <a:spcPts val="300"/>
              </a:spcAft>
            </a:pPr>
            <a:endParaRPr lang="de-CH" sz="1050" dirty="0" smtClean="0">
              <a:latin typeface="Arial" pitchFamily="34" charset="0"/>
              <a:cs typeface="Arial" pitchFamily="34" charset="0"/>
            </a:endParaRPr>
          </a:p>
          <a:p>
            <a:pPr>
              <a:lnSpc>
                <a:spcPct val="114000"/>
              </a:lnSpc>
              <a:spcAft>
                <a:spcPts val="300"/>
              </a:spcAft>
            </a:pPr>
            <a:endParaRPr lang="de-CH" sz="105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dirty="0" smtClean="0">
              <a:latin typeface="Arial" pitchFamily="34" charset="0"/>
              <a:cs typeface="Arial" pitchFamily="34" charset="0"/>
            </a:endParaRPr>
          </a:p>
          <a:p>
            <a:pPr>
              <a:lnSpc>
                <a:spcPct val="114000"/>
              </a:lnSpc>
              <a:spcAft>
                <a:spcPts val="300"/>
              </a:spcAft>
            </a:pPr>
            <a:endParaRPr lang="de-CH" sz="1050" dirty="0">
              <a:latin typeface="Arial" pitchFamily="34" charset="0"/>
              <a:cs typeface="Arial" pitchFamily="34" charset="0"/>
            </a:endParaRPr>
          </a:p>
        </p:txBody>
      </p:sp>
      <p:pic>
        <p:nvPicPr>
          <p:cNvPr id="1027" name="Picture 3" descr="B:\AGIN Logo Vernehmlassung Mai 2014_Vorschlag_Test.png"/>
          <p:cNvPicPr>
            <a:picLocks noChangeAspect="1" noChangeArrowheads="1"/>
          </p:cNvPicPr>
          <p:nvPr/>
        </p:nvPicPr>
        <p:blipFill>
          <a:blip r:embed="rId2" cstate="print"/>
          <a:srcRect/>
          <a:stretch>
            <a:fillRect/>
          </a:stretch>
        </p:blipFill>
        <p:spPr bwMode="auto">
          <a:xfrm>
            <a:off x="368299" y="8990189"/>
            <a:ext cx="3852789" cy="571323"/>
          </a:xfrm>
          <a:prstGeom prst="rect">
            <a:avLst/>
          </a:prstGeom>
          <a:noFill/>
        </p:spPr>
      </p:pic>
      <p:pic>
        <p:nvPicPr>
          <p:cNvPr id="6" name="oo_983159903"/>
          <p:cNvPicPr/>
          <p:nvPr/>
        </p:nvPicPr>
        <p:blipFill>
          <a:blip r:embed="rId3" cstate="print"/>
          <a:stretch>
            <a:fillRect/>
          </a:stretch>
        </p:blipFill>
        <p:spPr bwMode="auto">
          <a:xfrm>
            <a:off x="5553596" y="417538"/>
            <a:ext cx="936104" cy="8635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68300" y="381000"/>
            <a:ext cx="6301060" cy="900113"/>
          </a:xfrm>
          <a:prstGeom prst="rect">
            <a:avLst/>
          </a:prstGeom>
          <a:noFill/>
        </p:spPr>
        <p:txBody>
          <a:bodyPr wrap="square" lIns="0" tIns="0" rIns="0" bIns="0" rtlCol="0">
            <a:noAutofit/>
          </a:bodyPr>
          <a:lstStyle/>
          <a:p>
            <a:r>
              <a:rPr lang="de-CH" sz="2500" dirty="0" smtClean="0">
                <a:latin typeface="Arial Black" pitchFamily="34" charset="0"/>
              </a:rPr>
              <a:t>Dieser Flyer richtet sich an </a:t>
            </a:r>
            <a:br>
              <a:rPr lang="de-CH" sz="2500" dirty="0" smtClean="0">
                <a:latin typeface="Arial Black" pitchFamily="34" charset="0"/>
              </a:rPr>
            </a:br>
            <a:r>
              <a:rPr lang="de-CH" sz="2500" dirty="0" smtClean="0">
                <a:latin typeface="Arial Black" pitchFamily="34" charset="0"/>
              </a:rPr>
              <a:t>Bauherren, -behörden und Planer</a:t>
            </a:r>
          </a:p>
          <a:p>
            <a:endParaRPr lang="de-CH" sz="2600" dirty="0">
              <a:latin typeface="Arial Black" pitchFamily="34" charset="0"/>
            </a:endParaRPr>
          </a:p>
        </p:txBody>
      </p:sp>
      <p:sp>
        <p:nvSpPr>
          <p:cNvPr id="5" name="Textfeld 4"/>
          <p:cNvSpPr txBox="1"/>
          <p:nvPr/>
        </p:nvSpPr>
        <p:spPr>
          <a:xfrm>
            <a:off x="368300" y="1281113"/>
            <a:ext cx="6121400" cy="1150937"/>
          </a:xfrm>
          <a:prstGeom prst="rect">
            <a:avLst/>
          </a:prstGeom>
          <a:noFill/>
        </p:spPr>
        <p:txBody>
          <a:bodyPr wrap="square" lIns="0" tIns="0" rIns="0" bIns="0" rtlCol="0">
            <a:noAutofit/>
          </a:bodyPr>
          <a:lstStyle/>
          <a:p>
            <a:r>
              <a:rPr lang="de-CH" sz="1300" dirty="0" smtClean="0">
                <a:latin typeface="Arial Black" pitchFamily="34" charset="0"/>
              </a:rPr>
              <a:t>Es wird über den korrekten Umgang mit gebietsfremden Problem-pflanzen (invasive Neophyten) bei Bauvorhaben orientiert.</a:t>
            </a:r>
          </a:p>
        </p:txBody>
      </p:sp>
      <p:sp>
        <p:nvSpPr>
          <p:cNvPr id="7" name="Textfeld 6"/>
          <p:cNvSpPr txBox="1"/>
          <p:nvPr/>
        </p:nvSpPr>
        <p:spPr>
          <a:xfrm>
            <a:off x="368300" y="2432050"/>
            <a:ext cx="6121400" cy="7129463"/>
          </a:xfrm>
          <a:prstGeom prst="rect">
            <a:avLst/>
          </a:prstGeom>
          <a:noFill/>
        </p:spPr>
        <p:txBody>
          <a:bodyPr wrap="square" lIns="0" tIns="0" rIns="0" bIns="0" rtlCol="0">
            <a:noAutofit/>
          </a:bodyPr>
          <a:lstStyle/>
          <a:p>
            <a:pPr>
              <a:lnSpc>
                <a:spcPct val="114000"/>
              </a:lnSpc>
              <a:spcAft>
                <a:spcPts val="300"/>
              </a:spcAft>
            </a:pPr>
            <a:r>
              <a:rPr lang="de-CH" sz="1050" b="1" dirty="0" smtClean="0">
                <a:latin typeface="Arial" pitchFamily="34" charset="0"/>
                <a:cs typeface="Arial" pitchFamily="34" charset="0"/>
              </a:rPr>
              <a:t>Neophyten</a:t>
            </a:r>
          </a:p>
          <a:p>
            <a:pPr>
              <a:lnSpc>
                <a:spcPct val="114000"/>
              </a:lnSpc>
              <a:spcAft>
                <a:spcPts val="300"/>
              </a:spcAft>
            </a:pPr>
            <a:r>
              <a:rPr lang="de-CH" sz="1050" dirty="0" smtClean="0">
                <a:latin typeface="Arial" pitchFamily="34" charset="0"/>
                <a:cs typeface="Arial" pitchFamily="34" charset="0"/>
              </a:rPr>
              <a:t>Dies sind Pflanzen, die nach der Entdeckung Amerikas absichtlich oder unabsichtlich nach Europa eingeführt worden sind. Sie werden auch gebietsfremde Pflanzen genannt. </a:t>
            </a:r>
          </a:p>
          <a:p>
            <a:pPr>
              <a:lnSpc>
                <a:spcPct val="114000"/>
              </a:lnSpc>
              <a:spcAft>
                <a:spcPts val="300"/>
              </a:spcAft>
            </a:pPr>
            <a:endParaRPr lang="de-CH" sz="1050" dirty="0" smtClean="0">
              <a:latin typeface="Arial" pitchFamily="34" charset="0"/>
              <a:cs typeface="Arial" pitchFamily="34" charset="0"/>
            </a:endParaRPr>
          </a:p>
          <a:p>
            <a:pPr>
              <a:lnSpc>
                <a:spcPct val="114000"/>
              </a:lnSpc>
              <a:spcAft>
                <a:spcPts val="300"/>
              </a:spcAft>
            </a:pPr>
            <a:r>
              <a:rPr lang="de-CH" sz="1050" b="1" dirty="0" smtClean="0">
                <a:latin typeface="Arial" pitchFamily="34" charset="0"/>
                <a:cs typeface="Arial" pitchFamily="34" charset="0"/>
              </a:rPr>
              <a:t>Invasive Neophyten</a:t>
            </a:r>
          </a:p>
          <a:p>
            <a:pPr>
              <a:lnSpc>
                <a:spcPct val="114000"/>
              </a:lnSpc>
              <a:spcAft>
                <a:spcPts val="300"/>
              </a:spcAft>
            </a:pPr>
            <a:r>
              <a:rPr lang="de-CH" sz="1050" dirty="0" smtClean="0">
                <a:latin typeface="Arial" pitchFamily="34" charset="0"/>
                <a:cs typeface="Arial" pitchFamily="34" charset="0"/>
              </a:rPr>
              <a:t>So werden gebietsfremde Pflanzen genannt, die sich bei uns unkontrolliert ausbreiten, Schäden anrichten und so Probleme verursachen. Sie gefährden Menschen, Tiere und Umwelt oder beeinträchtigen die biologische Vielfalt. Sie können Infrastrukturbauten beschädigen, zu land- und forstwirtschaftlichen Ertragsausfällen führen oder die Unterhaltskosten von Grünräumen verteuern. Einzelne sehr problematische Neophyten bewirken zudem eine Wertverminderung des Baulandes.</a:t>
            </a:r>
          </a:p>
          <a:p>
            <a:pPr>
              <a:lnSpc>
                <a:spcPct val="114000"/>
              </a:lnSpc>
              <a:spcAft>
                <a:spcPts val="300"/>
              </a:spcAft>
            </a:pPr>
            <a:r>
              <a:rPr lang="de-CH" sz="1050" dirty="0" smtClean="0">
                <a:latin typeface="Arial" pitchFamily="34" charset="0"/>
                <a:cs typeface="Arial" pitchFamily="34" charset="0"/>
              </a:rPr>
              <a:t> </a:t>
            </a:r>
          </a:p>
          <a:p>
            <a:pPr>
              <a:lnSpc>
                <a:spcPct val="114000"/>
              </a:lnSpc>
              <a:spcAft>
                <a:spcPts val="300"/>
              </a:spcAft>
            </a:pPr>
            <a:r>
              <a:rPr lang="de-CH" sz="1050" b="1" dirty="0" smtClean="0">
                <a:latin typeface="Arial" pitchFamily="34" charset="0"/>
                <a:cs typeface="Arial" pitchFamily="34" charset="0"/>
              </a:rPr>
              <a:t>Freisetzungsverordnung</a:t>
            </a:r>
          </a:p>
          <a:p>
            <a:pPr>
              <a:lnSpc>
                <a:spcPct val="114000"/>
              </a:lnSpc>
              <a:spcAft>
                <a:spcPts val="300"/>
              </a:spcAft>
            </a:pPr>
            <a:r>
              <a:rPr lang="de-CH" sz="1050" dirty="0" smtClean="0">
                <a:latin typeface="Arial" pitchFamily="34" charset="0"/>
                <a:cs typeface="Arial" pitchFamily="34" charset="0"/>
              </a:rPr>
              <a:t>Die Freisetzungsverordnung (SR 814.911, FrSV) regelt u.a. den Umgang mit gebietsfremden Pflanzen:</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Art. 6 verlangt allgemein einen sorgfältigen Umgang mit lebenden Organismen in der Umwelt. Dabei dürfen Menschen, Tiere und die Umwelt als auch die biologische Vielfalt nicht gefährdet oder beeinträchtigt werden. </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Art. 15 Abs. 1 präzisiert Art. 6 und nennt Anforderungen, die beim Umgang mit gebietsfremden Pflanzen zu beachten sind.</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Art. 15 Abs. 2 in Verbindung mit Anhang 2 schreibt vor, für welche Pflanzen ein direkter Umgang in der Umwelt verboten ist (Ausnahmen sind Bekämpfungsmassnahmen).</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Art. 15 Abs. 3 beschreibt den Umgang mit Aushub, der mit verbotenen Pflanzen nach Anhang 2 belastet ist.</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Art. 16 beschreibt die Anforderungen an den Umgang mit gebietsfremden Organismen in besonders empfindlichen oder schützenswerten Lebensräumen.</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Nach Art. 49 überwacht der Kanton die Einhaltung obiger Bestimmungen.</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Art. 52 verpflichtet die Kantone, im Schadensfall Massnahmen zur Bekämpfung und, soweit erforderlich und sinnvoll, zur künftigen Verhinderung des Auftretens schädlicher Organismen anzuordnen.</a:t>
            </a:r>
            <a:endParaRPr lang="de-CH" sz="10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6859154" cy="9903600"/>
          </a:xfrm>
          <a:prstGeom prst="rect">
            <a:avLst/>
          </a:prstGeom>
          <a:solidFill>
            <a:srgbClr val="FF33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de-CH" dirty="0"/>
          </a:p>
        </p:txBody>
      </p:sp>
      <p:sp>
        <p:nvSpPr>
          <p:cNvPr id="9" name="Textfeld 8"/>
          <p:cNvSpPr txBox="1"/>
          <p:nvPr/>
        </p:nvSpPr>
        <p:spPr>
          <a:xfrm>
            <a:off x="368300" y="381000"/>
            <a:ext cx="6121400" cy="900113"/>
          </a:xfrm>
          <a:prstGeom prst="rect">
            <a:avLst/>
          </a:prstGeom>
          <a:noFill/>
        </p:spPr>
        <p:txBody>
          <a:bodyPr wrap="square" lIns="0" tIns="0" rIns="0" bIns="0" rtlCol="0">
            <a:noAutofit/>
          </a:bodyPr>
          <a:lstStyle/>
          <a:p>
            <a:r>
              <a:rPr lang="de-CH" sz="2500" dirty="0" smtClean="0">
                <a:solidFill>
                  <a:schemeClr val="bg1"/>
                </a:solidFill>
                <a:latin typeface="Arial Black" pitchFamily="34" charset="0"/>
              </a:rPr>
              <a:t>Verbotene invasive Neophyten</a:t>
            </a:r>
          </a:p>
          <a:p>
            <a:endParaRPr lang="de-CH" sz="2600" dirty="0">
              <a:latin typeface="Arial Black" pitchFamily="34" charset="0"/>
            </a:endParaRPr>
          </a:p>
        </p:txBody>
      </p:sp>
      <p:sp>
        <p:nvSpPr>
          <p:cNvPr id="5" name="Textfeld 4"/>
          <p:cNvSpPr txBox="1"/>
          <p:nvPr/>
        </p:nvSpPr>
        <p:spPr>
          <a:xfrm>
            <a:off x="368300" y="876369"/>
            <a:ext cx="6121400" cy="1555682"/>
          </a:xfrm>
          <a:prstGeom prst="rect">
            <a:avLst/>
          </a:prstGeom>
          <a:noFill/>
        </p:spPr>
        <p:txBody>
          <a:bodyPr wrap="square" lIns="0" tIns="0" rIns="0" bIns="0" rtlCol="0">
            <a:noAutofit/>
          </a:bodyPr>
          <a:lstStyle/>
          <a:p>
            <a:pPr>
              <a:defRPr/>
            </a:pPr>
            <a:r>
              <a:rPr lang="de-CH" sz="1300" dirty="0" smtClean="0">
                <a:solidFill>
                  <a:schemeClr val="bg1"/>
                </a:solidFill>
                <a:latin typeface="Arial Black" pitchFamily="34" charset="0"/>
              </a:rPr>
              <a:t>Diese invasiven Neophyten breiten sich unkontrolliert und sehr schnell aus. Sie verdrängen andere Pflanzen, richten gesundheitliche, wirtschaftliche oder ökologische Schäden an. Der Umgang mit diesen Pflanzen – das heisst jede beabsichtigte Tätigkeit wie Verkauf, Auspflanzen, Vermehren, Verbreiten, Lagern, Transportieren oder Entsorgen – ist verboten (Ausnahmen sind Bekämpfungsmassnahmen).</a:t>
            </a:r>
          </a:p>
        </p:txBody>
      </p:sp>
      <p:sp>
        <p:nvSpPr>
          <p:cNvPr id="7" name="Textfeld 6"/>
          <p:cNvSpPr txBox="1"/>
          <p:nvPr/>
        </p:nvSpPr>
        <p:spPr>
          <a:xfrm>
            <a:off x="368300" y="2432050"/>
            <a:ext cx="6121400" cy="7129463"/>
          </a:xfrm>
          <a:prstGeom prst="rect">
            <a:avLst/>
          </a:prstGeom>
          <a:noFill/>
        </p:spPr>
        <p:txBody>
          <a:bodyPr wrap="square" lIns="0" tIns="0" rIns="0" bIns="0" rtlCol="0">
            <a:noAutofit/>
          </a:bodyPr>
          <a:lstStyle/>
          <a:p>
            <a:pPr>
              <a:lnSpc>
                <a:spcPct val="114000"/>
              </a:lnSpc>
              <a:spcAft>
                <a:spcPts val="300"/>
              </a:spcAft>
            </a:pPr>
            <a:r>
              <a:rPr lang="de-CH" sz="1300" b="1" dirty="0" smtClean="0">
                <a:solidFill>
                  <a:schemeClr val="bg1"/>
                </a:solidFill>
                <a:latin typeface="Arial" pitchFamily="34" charset="0"/>
                <a:cs typeface="Arial" pitchFamily="34" charset="0"/>
              </a:rPr>
              <a:t>Liste verbotener invasiver Neophyten</a:t>
            </a:r>
            <a:r>
              <a:rPr lang="de-CH" sz="1300" b="1" baseline="30000" dirty="0" smtClean="0">
                <a:solidFill>
                  <a:schemeClr val="bg1"/>
                </a:solidFill>
                <a:latin typeface="Arial" pitchFamily="34" charset="0"/>
                <a:cs typeface="Arial" pitchFamily="34" charset="0"/>
              </a:rPr>
              <a:t>1</a:t>
            </a:r>
          </a:p>
          <a:p>
            <a:pPr>
              <a:lnSpc>
                <a:spcPct val="114000"/>
              </a:lnSpc>
              <a:spcAft>
                <a:spcPts val="300"/>
              </a:spcAft>
            </a:pPr>
            <a:r>
              <a:rPr lang="de-CH" sz="1050" b="1" dirty="0" smtClean="0">
                <a:solidFill>
                  <a:schemeClr val="bg1"/>
                </a:solidFill>
                <a:latin typeface="Arial" pitchFamily="34" charset="0"/>
                <a:cs typeface="Arial" pitchFamily="34" charset="0"/>
              </a:rPr>
              <a:t>Sträucher / Bäume</a:t>
            </a:r>
          </a:p>
          <a:p>
            <a:pPr>
              <a:lnSpc>
                <a:spcPct val="114000"/>
              </a:lnSpc>
              <a:spcAft>
                <a:spcPts val="300"/>
              </a:spcAft>
            </a:pPr>
            <a:r>
              <a:rPr lang="de-CH" sz="1050" dirty="0" smtClean="0">
                <a:solidFill>
                  <a:schemeClr val="bg1"/>
                </a:solidFill>
                <a:latin typeface="Arial" pitchFamily="34" charset="0"/>
                <a:cs typeface="Arial" pitchFamily="34" charset="0"/>
              </a:rPr>
              <a:t>Essigbaum </a:t>
            </a:r>
            <a:r>
              <a:rPr lang="de-CH" sz="1050" i="1" dirty="0" smtClean="0">
                <a:solidFill>
                  <a:schemeClr val="bg1"/>
                </a:solidFill>
                <a:latin typeface="Arial" pitchFamily="34" charset="0"/>
                <a:cs typeface="Arial" pitchFamily="34" charset="0"/>
              </a:rPr>
              <a:t>(Rhus typhina)</a:t>
            </a:r>
          </a:p>
          <a:p>
            <a:pPr>
              <a:lnSpc>
                <a:spcPct val="114000"/>
              </a:lnSpc>
              <a:spcAft>
                <a:spcPts val="300"/>
              </a:spcAft>
            </a:pPr>
            <a:endParaRPr lang="de-CH" sz="1050" dirty="0" smtClean="0">
              <a:solidFill>
                <a:schemeClr val="bg1"/>
              </a:solidFill>
              <a:latin typeface="Arial" pitchFamily="34" charset="0"/>
              <a:cs typeface="Arial" pitchFamily="34" charset="0"/>
            </a:endParaRPr>
          </a:p>
          <a:p>
            <a:pPr>
              <a:lnSpc>
                <a:spcPct val="114000"/>
              </a:lnSpc>
              <a:spcAft>
                <a:spcPts val="300"/>
              </a:spcAft>
            </a:pPr>
            <a:r>
              <a:rPr lang="de-CH" sz="1050" b="1" dirty="0" smtClean="0">
                <a:solidFill>
                  <a:schemeClr val="bg1"/>
                </a:solidFill>
                <a:latin typeface="Arial" pitchFamily="34" charset="0"/>
                <a:cs typeface="Arial" pitchFamily="34" charset="0"/>
              </a:rPr>
              <a:t>Stauden / krautige Pflanzen</a:t>
            </a:r>
          </a:p>
          <a:p>
            <a:pPr marL="177800" indent="-177800">
              <a:lnSpc>
                <a:spcPct val="114000"/>
              </a:lnSpc>
              <a:spcAft>
                <a:spcPts val="300"/>
              </a:spcAft>
              <a:buFont typeface="Arial" pitchFamily="34" charset="0"/>
              <a:buChar char="•"/>
            </a:pPr>
            <a:r>
              <a:rPr lang="de-CH" sz="1050" dirty="0" smtClean="0">
                <a:solidFill>
                  <a:schemeClr val="bg1"/>
                </a:solidFill>
                <a:latin typeface="Arial" pitchFamily="34" charset="0"/>
                <a:cs typeface="Arial" pitchFamily="34" charset="0"/>
              </a:rPr>
              <a:t>Amerikanische Goldruten mit:</a:t>
            </a:r>
          </a:p>
          <a:p>
            <a:pPr marL="361950" indent="-184150">
              <a:lnSpc>
                <a:spcPct val="114000"/>
              </a:lnSpc>
              <a:spcAft>
                <a:spcPts val="300"/>
              </a:spcAft>
              <a:buFont typeface="Symbol" pitchFamily="18" charset="2"/>
              <a:buChar char="-"/>
            </a:pPr>
            <a:r>
              <a:rPr lang="de-CH" sz="1050" dirty="0" smtClean="0">
                <a:solidFill>
                  <a:schemeClr val="bg1"/>
                </a:solidFill>
                <a:latin typeface="Arial" pitchFamily="34" charset="0"/>
                <a:cs typeface="Arial" pitchFamily="34" charset="0"/>
              </a:rPr>
              <a:t>allen gebietsfremden Arten der Gattung </a:t>
            </a:r>
            <a:r>
              <a:rPr lang="de-CH" sz="1050" i="1" dirty="0" smtClean="0">
                <a:solidFill>
                  <a:schemeClr val="bg1"/>
                </a:solidFill>
                <a:latin typeface="Arial" pitchFamily="34" charset="0"/>
                <a:cs typeface="Arial" pitchFamily="34" charset="0"/>
              </a:rPr>
              <a:t>Solidago</a:t>
            </a:r>
          </a:p>
          <a:p>
            <a:pPr marL="361950" indent="-184150">
              <a:lnSpc>
                <a:spcPct val="114000"/>
              </a:lnSpc>
              <a:spcAft>
                <a:spcPts val="300"/>
              </a:spcAft>
              <a:buFont typeface="Symbol" pitchFamily="18" charset="2"/>
              <a:buChar char="-"/>
            </a:pPr>
            <a:r>
              <a:rPr lang="de-CH" sz="1050" dirty="0" smtClean="0">
                <a:solidFill>
                  <a:schemeClr val="bg1"/>
                </a:solidFill>
                <a:latin typeface="Arial" pitchFamily="34" charset="0"/>
                <a:cs typeface="Arial" pitchFamily="34" charset="0"/>
              </a:rPr>
              <a:t>inklusive ihren Hybriden</a:t>
            </a:r>
          </a:p>
          <a:p>
            <a:pPr marL="177800" indent="-177800">
              <a:lnSpc>
                <a:spcPct val="114000"/>
              </a:lnSpc>
              <a:spcAft>
                <a:spcPts val="300"/>
              </a:spcAft>
              <a:buFont typeface="Arial" pitchFamily="34" charset="0"/>
              <a:buChar char="•"/>
            </a:pPr>
            <a:r>
              <a:rPr lang="de-CH" sz="1050" dirty="0" smtClean="0">
                <a:solidFill>
                  <a:schemeClr val="bg1"/>
                </a:solidFill>
                <a:latin typeface="Arial" pitchFamily="34" charset="0"/>
                <a:cs typeface="Arial" pitchFamily="34" charset="0"/>
              </a:rPr>
              <a:t>Asiatische Staudenknöteriche mit:</a:t>
            </a:r>
          </a:p>
          <a:p>
            <a:pPr marL="361950" indent="-184150">
              <a:lnSpc>
                <a:spcPct val="114000"/>
              </a:lnSpc>
              <a:spcAft>
                <a:spcPts val="300"/>
              </a:spcAft>
              <a:buFont typeface="Symbol" pitchFamily="18" charset="2"/>
              <a:buChar char="-"/>
            </a:pPr>
            <a:r>
              <a:rPr lang="de-CH" sz="1050" dirty="0" smtClean="0">
                <a:solidFill>
                  <a:schemeClr val="bg1"/>
                </a:solidFill>
                <a:latin typeface="Arial" pitchFamily="34" charset="0"/>
                <a:cs typeface="Arial" pitchFamily="34" charset="0"/>
              </a:rPr>
              <a:t>allen gebietsfremden Arten der Gattung Reynoutria oder Fallopia</a:t>
            </a:r>
          </a:p>
          <a:p>
            <a:pPr marL="361950" indent="-184150">
              <a:lnSpc>
                <a:spcPct val="114000"/>
              </a:lnSpc>
              <a:spcAft>
                <a:spcPts val="300"/>
              </a:spcAft>
              <a:buFont typeface="Symbol" pitchFamily="18" charset="2"/>
              <a:buChar char="-"/>
            </a:pPr>
            <a:r>
              <a:rPr lang="de-CH" sz="1050" dirty="0" smtClean="0">
                <a:solidFill>
                  <a:schemeClr val="bg1"/>
                </a:solidFill>
                <a:latin typeface="Arial" pitchFamily="34" charset="0"/>
                <a:cs typeface="Arial" pitchFamily="34" charset="0"/>
              </a:rPr>
              <a:t>inklusive ihren Hybriden</a:t>
            </a:r>
          </a:p>
          <a:p>
            <a:pPr marL="361950" indent="-184150">
              <a:lnSpc>
                <a:spcPct val="114000"/>
              </a:lnSpc>
              <a:spcAft>
                <a:spcPts val="300"/>
              </a:spcAft>
              <a:buFont typeface="Symbol" pitchFamily="18" charset="2"/>
              <a:buChar char="-"/>
            </a:pPr>
            <a:r>
              <a:rPr lang="de-CH" sz="1050" dirty="0" smtClean="0">
                <a:solidFill>
                  <a:schemeClr val="bg1"/>
                </a:solidFill>
                <a:latin typeface="Arial" pitchFamily="34" charset="0"/>
                <a:cs typeface="Arial" pitchFamily="34" charset="0"/>
              </a:rPr>
              <a:t>Himalaya-Knöterich (Polygonum polystachyum)</a:t>
            </a:r>
          </a:p>
          <a:p>
            <a:pPr marL="177800" indent="-177800">
              <a:lnSpc>
                <a:spcPct val="114000"/>
              </a:lnSpc>
              <a:spcAft>
                <a:spcPts val="300"/>
              </a:spcAft>
              <a:buFont typeface="Arial" pitchFamily="34" charset="0"/>
              <a:buChar char="•"/>
            </a:pPr>
            <a:r>
              <a:rPr lang="de-CH" sz="1050" dirty="0" smtClean="0">
                <a:solidFill>
                  <a:schemeClr val="bg1"/>
                </a:solidFill>
                <a:latin typeface="Arial" pitchFamily="34" charset="0"/>
                <a:cs typeface="Arial" pitchFamily="34" charset="0"/>
              </a:rPr>
              <a:t>Aufrechte Ambrosie (</a:t>
            </a:r>
            <a:r>
              <a:rPr lang="de-CH" sz="1050" i="1" dirty="0" smtClean="0">
                <a:solidFill>
                  <a:schemeClr val="bg1"/>
                </a:solidFill>
                <a:latin typeface="Arial" pitchFamily="34" charset="0"/>
                <a:cs typeface="Arial" pitchFamily="34" charset="0"/>
              </a:rPr>
              <a:t>Ambrosia artemisiifolia) </a:t>
            </a:r>
            <a:endParaRPr lang="de-CH" sz="1050" b="1" dirty="0" smtClean="0">
              <a:solidFill>
                <a:schemeClr val="bg1"/>
              </a:solidFill>
              <a:latin typeface="Arial" pitchFamily="34" charset="0"/>
              <a:cs typeface="Arial" pitchFamily="34" charset="0"/>
            </a:endParaRPr>
          </a:p>
          <a:p>
            <a:pPr marL="177800" indent="-177800">
              <a:lnSpc>
                <a:spcPct val="114000"/>
              </a:lnSpc>
              <a:spcAft>
                <a:spcPts val="300"/>
              </a:spcAft>
              <a:buFont typeface="Arial" pitchFamily="34" charset="0"/>
              <a:buChar char="•"/>
            </a:pPr>
            <a:r>
              <a:rPr lang="de-CH" sz="1050" dirty="0" smtClean="0">
                <a:solidFill>
                  <a:schemeClr val="bg1"/>
                </a:solidFill>
                <a:latin typeface="Arial" pitchFamily="34" charset="0"/>
                <a:cs typeface="Arial" pitchFamily="34" charset="0"/>
              </a:rPr>
              <a:t>Drüsiges Springkraut (</a:t>
            </a:r>
            <a:r>
              <a:rPr lang="de-CH" sz="1050" i="1" dirty="0" smtClean="0">
                <a:solidFill>
                  <a:schemeClr val="bg1"/>
                </a:solidFill>
                <a:latin typeface="Arial" pitchFamily="34" charset="0"/>
                <a:cs typeface="Arial" pitchFamily="34" charset="0"/>
              </a:rPr>
              <a:t>Impatiens glandulifera)</a:t>
            </a:r>
          </a:p>
          <a:p>
            <a:pPr marL="177800" indent="-177800">
              <a:lnSpc>
                <a:spcPct val="114000"/>
              </a:lnSpc>
              <a:spcAft>
                <a:spcPts val="300"/>
              </a:spcAft>
              <a:buFont typeface="Arial" pitchFamily="34" charset="0"/>
              <a:buChar char="•"/>
            </a:pPr>
            <a:r>
              <a:rPr lang="de-CH" sz="1050" dirty="0" smtClean="0">
                <a:solidFill>
                  <a:schemeClr val="bg1"/>
                </a:solidFill>
                <a:latin typeface="Arial" pitchFamily="34" charset="0"/>
                <a:cs typeface="Arial" pitchFamily="34" charset="0"/>
              </a:rPr>
              <a:t>Riesen-Bärenklau (</a:t>
            </a:r>
            <a:r>
              <a:rPr lang="de-CH" sz="1050" i="1" dirty="0" smtClean="0">
                <a:solidFill>
                  <a:schemeClr val="bg1"/>
                </a:solidFill>
                <a:latin typeface="Arial" pitchFamily="34" charset="0"/>
                <a:cs typeface="Arial" pitchFamily="34" charset="0"/>
              </a:rPr>
              <a:t>Heracleum mantegazzianum</a:t>
            </a:r>
            <a:r>
              <a:rPr lang="de-CH" sz="1050" dirty="0" smtClean="0">
                <a:solidFill>
                  <a:schemeClr val="bg1"/>
                </a:solidFill>
                <a:latin typeface="Arial" pitchFamily="34" charset="0"/>
                <a:cs typeface="Arial" pitchFamily="34" charset="0"/>
              </a:rPr>
              <a:t>)</a:t>
            </a:r>
          </a:p>
          <a:p>
            <a:pPr marL="177800" indent="-177800">
              <a:lnSpc>
                <a:spcPct val="114000"/>
              </a:lnSpc>
              <a:spcAft>
                <a:spcPts val="300"/>
              </a:spcAft>
              <a:buFont typeface="Arial" pitchFamily="34" charset="0"/>
              <a:buChar char="•"/>
            </a:pPr>
            <a:r>
              <a:rPr lang="de-CH" sz="1050" dirty="0" smtClean="0">
                <a:solidFill>
                  <a:schemeClr val="bg1"/>
                </a:solidFill>
                <a:latin typeface="Arial" pitchFamily="34" charset="0"/>
                <a:cs typeface="Arial" pitchFamily="34" charset="0"/>
              </a:rPr>
              <a:t>Schmalblättriges Greiskraut (</a:t>
            </a:r>
            <a:r>
              <a:rPr lang="de-CH" sz="1050" i="1" dirty="0" smtClean="0">
                <a:solidFill>
                  <a:schemeClr val="bg1"/>
                </a:solidFill>
                <a:latin typeface="Arial" pitchFamily="34" charset="0"/>
                <a:cs typeface="Arial" pitchFamily="34" charset="0"/>
              </a:rPr>
              <a:t>Senecio inaequidens</a:t>
            </a:r>
            <a:r>
              <a:rPr lang="de-CH" sz="1050" dirty="0" smtClean="0">
                <a:solidFill>
                  <a:schemeClr val="bg1"/>
                </a:solidFill>
                <a:latin typeface="Arial" pitchFamily="34" charset="0"/>
                <a:cs typeface="Arial" pitchFamily="34" charset="0"/>
              </a:rPr>
              <a:t>)</a:t>
            </a:r>
          </a:p>
          <a:p>
            <a:pPr>
              <a:lnSpc>
                <a:spcPct val="114000"/>
              </a:lnSpc>
              <a:spcAft>
                <a:spcPts val="300"/>
              </a:spcAft>
            </a:pPr>
            <a:r>
              <a:rPr lang="de-CH" sz="1050" dirty="0" smtClean="0">
                <a:solidFill>
                  <a:schemeClr val="bg1"/>
                </a:solidFill>
                <a:latin typeface="Arial" pitchFamily="34" charset="0"/>
                <a:cs typeface="Arial" pitchFamily="34" charset="0"/>
              </a:rPr>
              <a:t> </a:t>
            </a:r>
          </a:p>
          <a:p>
            <a:pPr>
              <a:lnSpc>
                <a:spcPct val="114000"/>
              </a:lnSpc>
              <a:spcAft>
                <a:spcPts val="300"/>
              </a:spcAft>
            </a:pPr>
            <a:r>
              <a:rPr lang="de-CH" sz="1050" b="1" dirty="0" smtClean="0">
                <a:solidFill>
                  <a:schemeClr val="bg1"/>
                </a:solidFill>
                <a:latin typeface="Arial" pitchFamily="34" charset="0"/>
                <a:cs typeface="Arial" pitchFamily="34" charset="0"/>
              </a:rPr>
              <a:t>Wasserpflanzen</a:t>
            </a:r>
          </a:p>
          <a:p>
            <a:pPr marL="177800" indent="-177800">
              <a:lnSpc>
                <a:spcPct val="114000"/>
              </a:lnSpc>
              <a:spcAft>
                <a:spcPts val="300"/>
              </a:spcAft>
              <a:buFont typeface="Arial" pitchFamily="34" charset="0"/>
              <a:buChar char="•"/>
            </a:pPr>
            <a:r>
              <a:rPr lang="de-CH" sz="1050" dirty="0" smtClean="0">
                <a:solidFill>
                  <a:schemeClr val="bg1"/>
                </a:solidFill>
                <a:latin typeface="Arial" pitchFamily="34" charset="0"/>
                <a:cs typeface="Arial" pitchFamily="34" charset="0"/>
              </a:rPr>
              <a:t>Grosser Wassernabel (</a:t>
            </a:r>
            <a:r>
              <a:rPr lang="de-CH" sz="1050" i="1" dirty="0" smtClean="0">
                <a:solidFill>
                  <a:schemeClr val="bg1"/>
                </a:solidFill>
                <a:latin typeface="Arial" pitchFamily="34" charset="0"/>
                <a:cs typeface="Arial" pitchFamily="34" charset="0"/>
              </a:rPr>
              <a:t>Hydrocotyle ranunculoides</a:t>
            </a:r>
            <a:r>
              <a:rPr lang="de-CH" sz="1050" dirty="0" smtClean="0">
                <a:solidFill>
                  <a:schemeClr val="bg1"/>
                </a:solidFill>
                <a:latin typeface="Arial" pitchFamily="34" charset="0"/>
                <a:cs typeface="Arial" pitchFamily="34" charset="0"/>
              </a:rPr>
              <a:t>)</a:t>
            </a:r>
          </a:p>
          <a:p>
            <a:pPr marL="177800" indent="-177800">
              <a:lnSpc>
                <a:spcPct val="114000"/>
              </a:lnSpc>
              <a:spcAft>
                <a:spcPts val="300"/>
              </a:spcAft>
              <a:buFont typeface="Arial" pitchFamily="34" charset="0"/>
              <a:buChar char="•"/>
            </a:pPr>
            <a:r>
              <a:rPr lang="de-CH" sz="1050" dirty="0" smtClean="0">
                <a:solidFill>
                  <a:schemeClr val="bg1"/>
                </a:solidFill>
                <a:latin typeface="Arial" pitchFamily="34" charset="0"/>
                <a:cs typeface="Arial" pitchFamily="34" charset="0"/>
              </a:rPr>
              <a:t>Nadelkraut (</a:t>
            </a:r>
            <a:r>
              <a:rPr lang="de-CH" sz="1050" i="1" dirty="0" smtClean="0">
                <a:solidFill>
                  <a:schemeClr val="bg1"/>
                </a:solidFill>
                <a:latin typeface="Arial" pitchFamily="34" charset="0"/>
                <a:cs typeface="Arial" pitchFamily="34" charset="0"/>
              </a:rPr>
              <a:t>Crassula helmsii</a:t>
            </a:r>
            <a:r>
              <a:rPr lang="de-CH" sz="1050" dirty="0" smtClean="0">
                <a:solidFill>
                  <a:schemeClr val="bg1"/>
                </a:solidFill>
                <a:latin typeface="Arial" pitchFamily="34" charset="0"/>
                <a:cs typeface="Arial" pitchFamily="34" charset="0"/>
              </a:rPr>
              <a:t>)</a:t>
            </a:r>
          </a:p>
          <a:p>
            <a:pPr marL="177800" indent="-177800">
              <a:lnSpc>
                <a:spcPct val="114000"/>
              </a:lnSpc>
              <a:spcAft>
                <a:spcPts val="300"/>
              </a:spcAft>
              <a:buFont typeface="Arial" pitchFamily="34" charset="0"/>
              <a:buChar char="•"/>
            </a:pPr>
            <a:r>
              <a:rPr lang="de-CH" sz="1050" dirty="0" smtClean="0">
                <a:solidFill>
                  <a:schemeClr val="bg1"/>
                </a:solidFill>
                <a:latin typeface="Arial" pitchFamily="34" charset="0"/>
                <a:cs typeface="Arial" pitchFamily="34" charset="0"/>
              </a:rPr>
              <a:t>Nuttalls Wasserpest (</a:t>
            </a:r>
            <a:r>
              <a:rPr lang="de-CH" sz="1050" i="1" dirty="0" smtClean="0">
                <a:solidFill>
                  <a:schemeClr val="bg1"/>
                </a:solidFill>
                <a:latin typeface="Arial" pitchFamily="34" charset="0"/>
                <a:cs typeface="Arial" pitchFamily="34" charset="0"/>
              </a:rPr>
              <a:t>Elodea nuttallii)</a:t>
            </a:r>
          </a:p>
          <a:p>
            <a:pPr marL="177800" indent="-177800">
              <a:lnSpc>
                <a:spcPct val="114000"/>
              </a:lnSpc>
              <a:spcAft>
                <a:spcPts val="300"/>
              </a:spcAft>
              <a:buFont typeface="Arial" pitchFamily="34" charset="0"/>
              <a:buChar char="•"/>
            </a:pPr>
            <a:r>
              <a:rPr lang="de-CH" sz="1050" dirty="0" smtClean="0">
                <a:solidFill>
                  <a:schemeClr val="bg1"/>
                </a:solidFill>
                <a:latin typeface="Arial" pitchFamily="34" charset="0"/>
                <a:cs typeface="Arial" pitchFamily="34" charset="0"/>
              </a:rPr>
              <a:t>Südamerikanische Heusenkräuter mit allen gebietsfremden Arten der Gattung </a:t>
            </a:r>
            <a:r>
              <a:rPr lang="de-CH" sz="1050" i="1" dirty="0" smtClean="0">
                <a:solidFill>
                  <a:schemeClr val="bg1"/>
                </a:solidFill>
                <a:latin typeface="Arial" pitchFamily="34" charset="0"/>
                <a:cs typeface="Arial" pitchFamily="34" charset="0"/>
              </a:rPr>
              <a:t>Ludwigia</a:t>
            </a:r>
          </a:p>
          <a:p>
            <a:pPr>
              <a:lnSpc>
                <a:spcPct val="114000"/>
              </a:lnSpc>
              <a:spcAft>
                <a:spcPts val="300"/>
              </a:spcAft>
            </a:pPr>
            <a:r>
              <a:rPr lang="de-CH" sz="1100" dirty="0" smtClean="0">
                <a:solidFill>
                  <a:schemeClr val="bg1"/>
                </a:solidFill>
                <a:latin typeface="Arial" pitchFamily="34" charset="0"/>
                <a:cs typeface="Arial" pitchFamily="34" charset="0"/>
              </a:rPr>
              <a:t> </a:t>
            </a:r>
            <a:endParaRPr lang="de-CH" sz="1050" dirty="0" smtClean="0">
              <a:solidFill>
                <a:schemeClr val="bg1"/>
              </a:solidFill>
              <a:latin typeface="Arial" pitchFamily="34" charset="0"/>
              <a:cs typeface="Arial" pitchFamily="34" charset="0"/>
            </a:endParaRPr>
          </a:p>
          <a:p>
            <a:pPr>
              <a:lnSpc>
                <a:spcPct val="114000"/>
              </a:lnSpc>
              <a:spcAft>
                <a:spcPts val="300"/>
              </a:spcAft>
            </a:pPr>
            <a:r>
              <a:rPr lang="de-CH" sz="1300" b="1" dirty="0" smtClean="0">
                <a:solidFill>
                  <a:schemeClr val="bg1"/>
                </a:solidFill>
                <a:latin typeface="Arial" pitchFamily="34" charset="0"/>
                <a:cs typeface="Arial" pitchFamily="34" charset="0"/>
              </a:rPr>
              <a:t>Zusätzlich verbotene Arten</a:t>
            </a:r>
            <a:r>
              <a:rPr lang="de-CH" sz="1300" b="1" baseline="30000" dirty="0" smtClean="0">
                <a:solidFill>
                  <a:schemeClr val="bg1"/>
                </a:solidFill>
                <a:latin typeface="Arial" pitchFamily="34" charset="0"/>
                <a:cs typeface="Arial" pitchFamily="34" charset="0"/>
              </a:rPr>
              <a:t>2</a:t>
            </a:r>
          </a:p>
          <a:p>
            <a:pPr>
              <a:lnSpc>
                <a:spcPct val="114000"/>
              </a:lnSpc>
              <a:spcAft>
                <a:spcPts val="300"/>
              </a:spcAft>
            </a:pPr>
            <a:r>
              <a:rPr lang="de-CH" sz="1050" dirty="0" smtClean="0">
                <a:solidFill>
                  <a:schemeClr val="bg1"/>
                </a:solidFill>
                <a:latin typeface="Arial" pitchFamily="34" charset="0"/>
                <a:cs typeface="Arial" pitchFamily="34" charset="0"/>
              </a:rPr>
              <a:t>Feuerbrand verursacht grosse Schäden im Obstbau. Daher sind das Inverkehrbringen und die Produktion folgender Pflanzen in der ganzen Schweiz verboten:</a:t>
            </a:r>
          </a:p>
          <a:p>
            <a:pPr marL="177800" indent="-177800">
              <a:lnSpc>
                <a:spcPct val="114000"/>
              </a:lnSpc>
              <a:spcAft>
                <a:spcPts val="300"/>
              </a:spcAft>
              <a:buFont typeface="Arial" pitchFamily="34" charset="0"/>
              <a:buChar char="•"/>
            </a:pPr>
            <a:r>
              <a:rPr lang="de-CH" sz="1050" dirty="0" smtClean="0">
                <a:solidFill>
                  <a:schemeClr val="bg1"/>
                </a:solidFill>
                <a:latin typeface="Arial" pitchFamily="34" charset="0"/>
                <a:cs typeface="Arial" pitchFamily="34" charset="0"/>
              </a:rPr>
              <a:t>alle Arten der Gattung </a:t>
            </a:r>
            <a:r>
              <a:rPr lang="de-CH" sz="1050" i="1" dirty="0" smtClean="0">
                <a:solidFill>
                  <a:schemeClr val="bg1"/>
                </a:solidFill>
                <a:latin typeface="Arial" pitchFamily="34" charset="0"/>
                <a:cs typeface="Arial" pitchFamily="34" charset="0"/>
              </a:rPr>
              <a:t>Cotoneaster</a:t>
            </a:r>
            <a:endParaRPr lang="de-CH" sz="1050" dirty="0" smtClean="0">
              <a:solidFill>
                <a:schemeClr val="bg1"/>
              </a:solidFill>
              <a:latin typeface="Arial" pitchFamily="34" charset="0"/>
              <a:cs typeface="Arial" pitchFamily="34" charset="0"/>
            </a:endParaRPr>
          </a:p>
          <a:p>
            <a:pPr marL="177800" indent="-177800">
              <a:lnSpc>
                <a:spcPct val="114000"/>
              </a:lnSpc>
              <a:spcAft>
                <a:spcPts val="300"/>
              </a:spcAft>
              <a:buFont typeface="Arial" pitchFamily="34" charset="0"/>
              <a:buChar char="•"/>
            </a:pPr>
            <a:r>
              <a:rPr lang="de-CH" sz="1050" dirty="0" smtClean="0">
                <a:solidFill>
                  <a:schemeClr val="bg1"/>
                </a:solidFill>
                <a:latin typeface="Arial" pitchFamily="34" charset="0"/>
                <a:cs typeface="Arial" pitchFamily="34" charset="0"/>
              </a:rPr>
              <a:t>Lorbeermispel (</a:t>
            </a:r>
            <a:r>
              <a:rPr lang="de-CH" sz="1050" i="1" dirty="0" smtClean="0">
                <a:solidFill>
                  <a:schemeClr val="bg1"/>
                </a:solidFill>
                <a:latin typeface="Arial" pitchFamily="34" charset="0"/>
                <a:cs typeface="Arial" pitchFamily="34" charset="0"/>
              </a:rPr>
              <a:t>Photinia davidiana</a:t>
            </a:r>
            <a:r>
              <a:rPr lang="de-CH" sz="1050" dirty="0" smtClean="0">
                <a:solidFill>
                  <a:schemeClr val="bg1"/>
                </a:solidFill>
                <a:latin typeface="Arial" pitchFamily="34" charset="0"/>
                <a:cs typeface="Arial" pitchFamily="34" charset="0"/>
              </a:rPr>
              <a:t>)</a:t>
            </a:r>
          </a:p>
          <a:p>
            <a:pPr>
              <a:lnSpc>
                <a:spcPct val="114000"/>
              </a:lnSpc>
              <a:spcAft>
                <a:spcPts val="300"/>
              </a:spcAft>
            </a:pPr>
            <a:endParaRPr lang="de-CH" sz="1050" dirty="0" smtClean="0">
              <a:solidFill>
                <a:schemeClr val="bg1"/>
              </a:solidFill>
              <a:latin typeface="Arial" pitchFamily="34" charset="0"/>
              <a:cs typeface="Arial" pitchFamily="34" charset="0"/>
            </a:endParaRPr>
          </a:p>
          <a:p>
            <a:pPr>
              <a:lnSpc>
                <a:spcPct val="114000"/>
              </a:lnSpc>
              <a:spcAft>
                <a:spcPts val="300"/>
              </a:spcAft>
            </a:pPr>
            <a:endParaRPr lang="de-CH" sz="800" dirty="0" smtClean="0">
              <a:solidFill>
                <a:schemeClr val="bg1"/>
              </a:solidFill>
              <a:latin typeface="Arial" pitchFamily="34" charset="0"/>
              <a:cs typeface="Arial" pitchFamily="34" charset="0"/>
            </a:endParaRPr>
          </a:p>
          <a:p>
            <a:pPr>
              <a:lnSpc>
                <a:spcPct val="114000"/>
              </a:lnSpc>
              <a:spcAft>
                <a:spcPts val="300"/>
              </a:spcAft>
            </a:pPr>
            <a:endParaRPr lang="de-CH" sz="500" dirty="0" smtClean="0">
              <a:solidFill>
                <a:schemeClr val="bg1"/>
              </a:solidFill>
              <a:latin typeface="Arial" pitchFamily="34" charset="0"/>
              <a:cs typeface="Arial" pitchFamily="34" charset="0"/>
            </a:endParaRPr>
          </a:p>
          <a:p>
            <a:pPr>
              <a:lnSpc>
                <a:spcPct val="114000"/>
              </a:lnSpc>
              <a:spcAft>
                <a:spcPts val="300"/>
              </a:spcAft>
              <a:tabLst>
                <a:tab pos="87313" algn="l"/>
              </a:tabLst>
            </a:pPr>
            <a:r>
              <a:rPr lang="de-CH" sz="1050" baseline="30000" dirty="0" smtClean="0">
                <a:solidFill>
                  <a:schemeClr val="bg1"/>
                </a:solidFill>
                <a:latin typeface="Arial" pitchFamily="34" charset="0"/>
                <a:cs typeface="Arial" pitchFamily="34" charset="0"/>
              </a:rPr>
              <a:t>1	</a:t>
            </a:r>
            <a:r>
              <a:rPr lang="de-CH" sz="1050" dirty="0" smtClean="0">
                <a:solidFill>
                  <a:schemeClr val="bg1"/>
                </a:solidFill>
                <a:latin typeface="Arial" pitchFamily="34" charset="0"/>
                <a:cs typeface="Arial" pitchFamily="34" charset="0"/>
              </a:rPr>
              <a:t>Freisetzungsverordnung Anhang 2</a:t>
            </a:r>
          </a:p>
          <a:p>
            <a:pPr>
              <a:lnSpc>
                <a:spcPct val="114000"/>
              </a:lnSpc>
              <a:spcAft>
                <a:spcPts val="300"/>
              </a:spcAft>
              <a:tabLst>
                <a:tab pos="87313" algn="l"/>
              </a:tabLst>
            </a:pPr>
            <a:r>
              <a:rPr lang="de-CH" sz="1050" baseline="30000" dirty="0" smtClean="0">
                <a:solidFill>
                  <a:schemeClr val="bg1"/>
                </a:solidFill>
                <a:latin typeface="Arial" pitchFamily="34" charset="0"/>
                <a:cs typeface="Arial" pitchFamily="34" charset="0"/>
              </a:rPr>
              <a:t>2	</a:t>
            </a:r>
            <a:r>
              <a:rPr lang="de-CH" sz="1050" dirty="0" smtClean="0">
                <a:solidFill>
                  <a:schemeClr val="bg1"/>
                </a:solidFill>
                <a:latin typeface="Arial" pitchFamily="34" charset="0"/>
                <a:cs typeface="Arial" pitchFamily="34" charset="0"/>
              </a:rPr>
              <a:t>Verordnung (…) über die verbotenen Pflanzen (SR 916.205.1)</a:t>
            </a:r>
            <a:endParaRPr lang="de-CH" sz="10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 y="0"/>
            <a:ext cx="6857999" cy="9906000"/>
          </a:xfrm>
          <a:prstGeom prst="rect">
            <a:avLst/>
          </a:prstGeom>
          <a:solidFill>
            <a:srgbClr val="B33348"/>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Textfeld 8"/>
          <p:cNvSpPr txBox="1"/>
          <p:nvPr/>
        </p:nvSpPr>
        <p:spPr>
          <a:xfrm>
            <a:off x="368299" y="381000"/>
            <a:ext cx="6488113" cy="900113"/>
          </a:xfrm>
          <a:prstGeom prst="rect">
            <a:avLst/>
          </a:prstGeom>
          <a:noFill/>
        </p:spPr>
        <p:txBody>
          <a:bodyPr wrap="square" lIns="0" tIns="0" rIns="0" bIns="0" rtlCol="0">
            <a:noAutofit/>
          </a:bodyPr>
          <a:lstStyle/>
          <a:p>
            <a:pPr>
              <a:defRPr/>
            </a:pPr>
            <a:r>
              <a:rPr lang="de-CH" sz="2500" b="1" dirty="0" smtClean="0">
                <a:solidFill>
                  <a:schemeClr val="bg1"/>
                </a:solidFill>
                <a:latin typeface="Arial Black" pitchFamily="34" charset="0"/>
              </a:rPr>
              <a:t>Besonders sensible Lebensräume: Hier sind alle Neophyten verboten</a:t>
            </a:r>
            <a:endParaRPr lang="de-CH" sz="2600" dirty="0">
              <a:latin typeface="Arial Black" pitchFamily="34" charset="0"/>
            </a:endParaRPr>
          </a:p>
        </p:txBody>
      </p:sp>
      <p:sp>
        <p:nvSpPr>
          <p:cNvPr id="5" name="Textfeld 4"/>
          <p:cNvSpPr txBox="1"/>
          <p:nvPr/>
        </p:nvSpPr>
        <p:spPr>
          <a:xfrm>
            <a:off x="368300" y="1281113"/>
            <a:ext cx="6121400" cy="1150938"/>
          </a:xfrm>
          <a:prstGeom prst="rect">
            <a:avLst/>
          </a:prstGeom>
          <a:noFill/>
        </p:spPr>
        <p:txBody>
          <a:bodyPr wrap="square" lIns="0" tIns="0" rIns="0" bIns="0" rtlCol="0">
            <a:noAutofit/>
          </a:bodyPr>
          <a:lstStyle/>
          <a:p>
            <a:r>
              <a:rPr lang="de-CH" sz="1300" dirty="0" smtClean="0">
                <a:solidFill>
                  <a:schemeClr val="bg1"/>
                </a:solidFill>
                <a:latin typeface="Arial Black" pitchFamily="34" charset="0"/>
              </a:rPr>
              <a:t>In Naturschutzgebieten, im Wald und an Gewässern (inkl. einem 3 Meter breiten Streifen entlang der Gewässer) ist der direkte Umgang mit allen Neophyten grundsätzlich verboten.</a:t>
            </a:r>
            <a:r>
              <a:rPr lang="de-CH" sz="1300" baseline="30000" dirty="0" smtClean="0">
                <a:solidFill>
                  <a:schemeClr val="bg1"/>
                </a:solidFill>
                <a:latin typeface="Arial Black" pitchFamily="34" charset="0"/>
              </a:rPr>
              <a:t>3</a:t>
            </a:r>
          </a:p>
          <a:p>
            <a:pPr algn="just"/>
            <a:r>
              <a:rPr lang="de-CH" sz="1300" dirty="0" smtClean="0">
                <a:solidFill>
                  <a:schemeClr val="bg1"/>
                </a:solidFill>
                <a:latin typeface="Arial Black" pitchFamily="34" charset="0"/>
              </a:rPr>
              <a:t>Besondere Vorsicht gilt daher im Siedlungsraum, der an diese sensiblen Lebensräume grenzt (siehe Abbildungen).</a:t>
            </a:r>
          </a:p>
        </p:txBody>
      </p:sp>
      <p:pic>
        <p:nvPicPr>
          <p:cNvPr id="10" name="Grafik 9" descr="Siedlung_1_NutzungBDfrei.JPG"/>
          <p:cNvPicPr>
            <a:picLocks noChangeAspect="1"/>
          </p:cNvPicPr>
          <p:nvPr/>
        </p:nvPicPr>
        <p:blipFill>
          <a:blip r:embed="rId2" cstate="print"/>
          <a:stretch>
            <a:fillRect/>
          </a:stretch>
        </p:blipFill>
        <p:spPr>
          <a:xfrm>
            <a:off x="3248837" y="2432050"/>
            <a:ext cx="3240864" cy="4321150"/>
          </a:xfrm>
          <a:prstGeom prst="rect">
            <a:avLst/>
          </a:prstGeom>
        </p:spPr>
      </p:pic>
      <p:pic>
        <p:nvPicPr>
          <p:cNvPr id="11" name="Grafik 10" descr="Siedlung_4_NutzungBDfrei.JPG"/>
          <p:cNvPicPr>
            <a:picLocks noChangeAspect="1"/>
          </p:cNvPicPr>
          <p:nvPr/>
        </p:nvPicPr>
        <p:blipFill>
          <a:blip r:embed="rId3" cstate="print"/>
          <a:stretch>
            <a:fillRect/>
          </a:stretch>
        </p:blipFill>
        <p:spPr>
          <a:xfrm>
            <a:off x="368299" y="2432051"/>
            <a:ext cx="2641186" cy="1980889"/>
          </a:xfrm>
          <a:prstGeom prst="rect">
            <a:avLst/>
          </a:prstGeom>
        </p:spPr>
      </p:pic>
      <p:pic>
        <p:nvPicPr>
          <p:cNvPr id="12" name="Grafik 11" descr="Wald_2_NutzungBDfrei.JPG"/>
          <p:cNvPicPr>
            <a:picLocks noChangeAspect="1"/>
          </p:cNvPicPr>
          <p:nvPr/>
        </p:nvPicPr>
        <p:blipFill>
          <a:blip r:embed="rId4" cstate="print"/>
          <a:stretch>
            <a:fillRect/>
          </a:stretch>
        </p:blipFill>
        <p:spPr>
          <a:xfrm>
            <a:off x="368296" y="4772308"/>
            <a:ext cx="2641189" cy="1980892"/>
          </a:xfrm>
          <a:prstGeom prst="rect">
            <a:avLst/>
          </a:prstGeom>
        </p:spPr>
      </p:pic>
      <p:sp>
        <p:nvSpPr>
          <p:cNvPr id="13" name="Textfeld 12"/>
          <p:cNvSpPr txBox="1"/>
          <p:nvPr/>
        </p:nvSpPr>
        <p:spPr>
          <a:xfrm>
            <a:off x="368300" y="2432050"/>
            <a:ext cx="6121400" cy="7129463"/>
          </a:xfrm>
          <a:prstGeom prst="rect">
            <a:avLst/>
          </a:prstGeom>
          <a:noFill/>
        </p:spPr>
        <p:txBody>
          <a:bodyPr wrap="square" lIns="0" tIns="0" rIns="0" bIns="0" rtlCol="0">
            <a:noAutofit/>
          </a:bodyPr>
          <a:lstStyle/>
          <a:p>
            <a:pPr>
              <a:lnSpc>
                <a:spcPct val="114000"/>
              </a:lnSpc>
              <a:spcAft>
                <a:spcPts val="300"/>
              </a:spcAft>
            </a:pPr>
            <a:endParaRPr lang="de-CH" sz="1050" dirty="0" smtClean="0">
              <a:solidFill>
                <a:schemeClr val="bg1"/>
              </a:solidFill>
              <a:latin typeface="Arial" pitchFamily="34" charset="0"/>
              <a:cs typeface="Arial" pitchFamily="34" charset="0"/>
            </a:endParaRPr>
          </a:p>
          <a:p>
            <a:pPr>
              <a:lnSpc>
                <a:spcPct val="114000"/>
              </a:lnSpc>
              <a:spcAft>
                <a:spcPts val="300"/>
              </a:spcAft>
            </a:pPr>
            <a:endParaRPr lang="de-CH" sz="1050" dirty="0" smtClean="0">
              <a:solidFill>
                <a:schemeClr val="bg1"/>
              </a:solidFill>
              <a:latin typeface="Arial" pitchFamily="34" charset="0"/>
              <a:cs typeface="Arial" pitchFamily="34" charset="0"/>
            </a:endParaRPr>
          </a:p>
          <a:p>
            <a:pPr>
              <a:lnSpc>
                <a:spcPct val="114000"/>
              </a:lnSpc>
              <a:spcAft>
                <a:spcPts val="300"/>
              </a:spcAft>
            </a:pPr>
            <a:endParaRPr lang="de-CH" sz="1050" dirty="0" smtClean="0">
              <a:solidFill>
                <a:schemeClr val="bg1"/>
              </a:solidFill>
              <a:latin typeface="Arial" pitchFamily="34" charset="0"/>
              <a:cs typeface="Arial" pitchFamily="34" charset="0"/>
            </a:endParaRPr>
          </a:p>
          <a:p>
            <a:pPr>
              <a:lnSpc>
                <a:spcPct val="114000"/>
              </a:lnSpc>
              <a:spcAft>
                <a:spcPts val="300"/>
              </a:spcAft>
            </a:pPr>
            <a:endParaRPr lang="de-CH" sz="1050" dirty="0" smtClean="0">
              <a:solidFill>
                <a:schemeClr val="bg1"/>
              </a:solidFill>
              <a:latin typeface="Arial" pitchFamily="34" charset="0"/>
              <a:cs typeface="Arial" pitchFamily="34" charset="0"/>
            </a:endParaRPr>
          </a:p>
          <a:p>
            <a:pPr>
              <a:lnSpc>
                <a:spcPct val="114000"/>
              </a:lnSpc>
              <a:spcAft>
                <a:spcPts val="300"/>
              </a:spcAft>
            </a:pPr>
            <a:endParaRPr lang="de-CH" sz="1050" dirty="0" smtClean="0">
              <a:solidFill>
                <a:schemeClr val="bg1"/>
              </a:solidFill>
              <a:latin typeface="Arial" pitchFamily="34" charset="0"/>
              <a:cs typeface="Arial" pitchFamily="34" charset="0"/>
            </a:endParaRPr>
          </a:p>
          <a:p>
            <a:pPr>
              <a:lnSpc>
                <a:spcPct val="114000"/>
              </a:lnSpc>
              <a:spcAft>
                <a:spcPts val="300"/>
              </a:spcAft>
            </a:pPr>
            <a:endParaRPr lang="de-CH" sz="1050" dirty="0" smtClean="0">
              <a:solidFill>
                <a:schemeClr val="bg1"/>
              </a:solidFill>
              <a:latin typeface="Arial" pitchFamily="34" charset="0"/>
              <a:cs typeface="Arial" pitchFamily="34" charset="0"/>
            </a:endParaRPr>
          </a:p>
          <a:p>
            <a:pPr>
              <a:lnSpc>
                <a:spcPct val="114000"/>
              </a:lnSpc>
              <a:spcAft>
                <a:spcPts val="300"/>
              </a:spcAft>
            </a:pPr>
            <a:endParaRPr lang="de-CH" sz="1050" dirty="0" smtClean="0">
              <a:solidFill>
                <a:schemeClr val="bg1"/>
              </a:solidFill>
              <a:latin typeface="Arial" pitchFamily="34" charset="0"/>
              <a:cs typeface="Arial" pitchFamily="34" charset="0"/>
            </a:endParaRPr>
          </a:p>
          <a:p>
            <a:pPr>
              <a:lnSpc>
                <a:spcPct val="114000"/>
              </a:lnSpc>
              <a:spcAft>
                <a:spcPts val="300"/>
              </a:spcAft>
            </a:pPr>
            <a:endParaRPr lang="de-CH" sz="1050" dirty="0" smtClean="0">
              <a:solidFill>
                <a:schemeClr val="bg1"/>
              </a:solidFill>
              <a:latin typeface="Arial" pitchFamily="34" charset="0"/>
              <a:cs typeface="Arial" pitchFamily="34" charset="0"/>
            </a:endParaRPr>
          </a:p>
          <a:p>
            <a:pPr>
              <a:lnSpc>
                <a:spcPct val="114000"/>
              </a:lnSpc>
              <a:spcAft>
                <a:spcPts val="300"/>
              </a:spcAft>
            </a:pPr>
            <a:endParaRPr lang="de-CH" sz="1050" dirty="0" smtClean="0">
              <a:solidFill>
                <a:schemeClr val="bg1"/>
              </a:solidFill>
              <a:latin typeface="Arial" pitchFamily="34" charset="0"/>
              <a:cs typeface="Arial" pitchFamily="34" charset="0"/>
            </a:endParaRPr>
          </a:p>
          <a:p>
            <a:pPr>
              <a:lnSpc>
                <a:spcPct val="114000"/>
              </a:lnSpc>
              <a:spcAft>
                <a:spcPts val="300"/>
              </a:spcAft>
            </a:pPr>
            <a:endParaRPr lang="de-CH" sz="1050" dirty="0" smtClean="0">
              <a:solidFill>
                <a:schemeClr val="bg1"/>
              </a:solidFill>
              <a:latin typeface="Arial" pitchFamily="34" charset="0"/>
              <a:cs typeface="Arial" pitchFamily="34" charset="0"/>
            </a:endParaRPr>
          </a:p>
          <a:p>
            <a:pPr>
              <a:lnSpc>
                <a:spcPct val="114000"/>
              </a:lnSpc>
              <a:spcAft>
                <a:spcPts val="300"/>
              </a:spcAft>
            </a:pPr>
            <a:endParaRPr lang="de-CH" sz="1050" dirty="0" smtClean="0">
              <a:solidFill>
                <a:schemeClr val="bg1"/>
              </a:solidFill>
              <a:latin typeface="Arial" pitchFamily="34" charset="0"/>
              <a:cs typeface="Arial" pitchFamily="34" charset="0"/>
            </a:endParaRPr>
          </a:p>
          <a:p>
            <a:pPr>
              <a:lnSpc>
                <a:spcPct val="114000"/>
              </a:lnSpc>
              <a:spcAft>
                <a:spcPts val="300"/>
              </a:spcAft>
            </a:pPr>
            <a:endParaRPr lang="de-CH" sz="1050" dirty="0" smtClean="0">
              <a:solidFill>
                <a:schemeClr val="bg1"/>
              </a:solidFill>
              <a:latin typeface="Arial" pitchFamily="34" charset="0"/>
              <a:cs typeface="Arial" pitchFamily="34" charset="0"/>
            </a:endParaRPr>
          </a:p>
          <a:p>
            <a:pPr>
              <a:lnSpc>
                <a:spcPct val="114000"/>
              </a:lnSpc>
              <a:spcAft>
                <a:spcPts val="300"/>
              </a:spcAft>
            </a:pPr>
            <a:endParaRPr lang="de-CH" sz="1050" dirty="0" smtClean="0">
              <a:solidFill>
                <a:schemeClr val="bg1"/>
              </a:solidFill>
              <a:latin typeface="Arial" pitchFamily="34" charset="0"/>
              <a:cs typeface="Arial" pitchFamily="34" charset="0"/>
            </a:endParaRPr>
          </a:p>
          <a:p>
            <a:pPr>
              <a:lnSpc>
                <a:spcPct val="114000"/>
              </a:lnSpc>
              <a:spcAft>
                <a:spcPts val="300"/>
              </a:spcAft>
            </a:pPr>
            <a:endParaRPr lang="de-CH" sz="1050" dirty="0" smtClean="0">
              <a:solidFill>
                <a:schemeClr val="bg1"/>
              </a:solidFill>
              <a:latin typeface="Arial" pitchFamily="34" charset="0"/>
              <a:cs typeface="Arial" pitchFamily="34" charset="0"/>
            </a:endParaRPr>
          </a:p>
          <a:p>
            <a:pPr>
              <a:lnSpc>
                <a:spcPct val="114000"/>
              </a:lnSpc>
              <a:spcAft>
                <a:spcPts val="300"/>
              </a:spcAft>
            </a:pPr>
            <a:endParaRPr lang="de-CH" sz="1050" dirty="0" smtClean="0">
              <a:solidFill>
                <a:schemeClr val="bg1"/>
              </a:solidFill>
              <a:latin typeface="Arial" pitchFamily="34" charset="0"/>
              <a:cs typeface="Arial" pitchFamily="34" charset="0"/>
            </a:endParaRPr>
          </a:p>
          <a:p>
            <a:pPr>
              <a:lnSpc>
                <a:spcPct val="114000"/>
              </a:lnSpc>
              <a:spcAft>
                <a:spcPts val="300"/>
              </a:spcAft>
            </a:pPr>
            <a:endParaRPr lang="de-CH" sz="1050" dirty="0" smtClean="0">
              <a:solidFill>
                <a:schemeClr val="bg1"/>
              </a:solidFill>
              <a:latin typeface="Arial" pitchFamily="34" charset="0"/>
              <a:cs typeface="Arial" pitchFamily="34" charset="0"/>
            </a:endParaRPr>
          </a:p>
          <a:p>
            <a:pPr>
              <a:lnSpc>
                <a:spcPct val="114000"/>
              </a:lnSpc>
              <a:spcAft>
                <a:spcPts val="300"/>
              </a:spcAft>
            </a:pPr>
            <a:endParaRPr lang="de-CH" sz="1050" dirty="0" smtClean="0">
              <a:solidFill>
                <a:schemeClr val="bg1"/>
              </a:solidFill>
              <a:latin typeface="Arial" pitchFamily="34" charset="0"/>
              <a:cs typeface="Arial" pitchFamily="34" charset="0"/>
            </a:endParaRPr>
          </a:p>
          <a:p>
            <a:pPr>
              <a:lnSpc>
                <a:spcPct val="114000"/>
              </a:lnSpc>
              <a:spcAft>
                <a:spcPts val="300"/>
              </a:spcAft>
            </a:pPr>
            <a:endParaRPr lang="de-CH" sz="1050" dirty="0" smtClean="0">
              <a:solidFill>
                <a:schemeClr val="bg1"/>
              </a:solidFill>
              <a:latin typeface="Arial" pitchFamily="34" charset="0"/>
              <a:cs typeface="Arial" pitchFamily="34" charset="0"/>
            </a:endParaRPr>
          </a:p>
          <a:p>
            <a:pPr>
              <a:lnSpc>
                <a:spcPct val="114000"/>
              </a:lnSpc>
              <a:spcAft>
                <a:spcPts val="300"/>
              </a:spcAft>
            </a:pPr>
            <a:endParaRPr lang="de-CH" sz="1050" dirty="0" smtClean="0">
              <a:solidFill>
                <a:schemeClr val="bg1"/>
              </a:solidFill>
              <a:latin typeface="Arial" pitchFamily="34" charset="0"/>
              <a:cs typeface="Arial" pitchFamily="34" charset="0"/>
            </a:endParaRPr>
          </a:p>
          <a:p>
            <a:pPr>
              <a:lnSpc>
                <a:spcPct val="114000"/>
              </a:lnSpc>
              <a:spcAft>
                <a:spcPts val="300"/>
              </a:spcAft>
            </a:pPr>
            <a:endParaRPr lang="de-CH" sz="1050" b="1" dirty="0" smtClean="0">
              <a:solidFill>
                <a:schemeClr val="bg1"/>
              </a:solidFill>
              <a:latin typeface="Arial" pitchFamily="34" charset="0"/>
              <a:cs typeface="Arial" pitchFamily="34" charset="0"/>
            </a:endParaRPr>
          </a:p>
          <a:p>
            <a:pPr>
              <a:lnSpc>
                <a:spcPct val="114000"/>
              </a:lnSpc>
              <a:spcAft>
                <a:spcPts val="300"/>
              </a:spcAft>
            </a:pPr>
            <a:endParaRPr lang="de-CH" sz="1050" b="1" dirty="0" smtClean="0">
              <a:solidFill>
                <a:schemeClr val="bg1"/>
              </a:solidFill>
              <a:latin typeface="Arial" pitchFamily="34" charset="0"/>
              <a:cs typeface="Arial" pitchFamily="34" charset="0"/>
            </a:endParaRPr>
          </a:p>
          <a:p>
            <a:pPr>
              <a:lnSpc>
                <a:spcPct val="114000"/>
              </a:lnSpc>
              <a:spcAft>
                <a:spcPts val="300"/>
              </a:spcAft>
            </a:pPr>
            <a:endParaRPr lang="de-CH" sz="1050" b="1" dirty="0" smtClean="0">
              <a:solidFill>
                <a:schemeClr val="bg1"/>
              </a:solidFill>
              <a:latin typeface="Arial" pitchFamily="34" charset="0"/>
              <a:cs typeface="Arial" pitchFamily="34" charset="0"/>
            </a:endParaRPr>
          </a:p>
          <a:p>
            <a:pPr>
              <a:lnSpc>
                <a:spcPct val="114000"/>
              </a:lnSpc>
              <a:spcAft>
                <a:spcPts val="300"/>
              </a:spcAft>
            </a:pPr>
            <a:endParaRPr lang="de-CH" sz="1050" b="1" dirty="0" smtClean="0">
              <a:solidFill>
                <a:schemeClr val="bg1"/>
              </a:solidFill>
              <a:latin typeface="Arial" pitchFamily="34" charset="0"/>
              <a:cs typeface="Arial" pitchFamily="34" charset="0"/>
            </a:endParaRPr>
          </a:p>
          <a:p>
            <a:pPr>
              <a:lnSpc>
                <a:spcPct val="114000"/>
              </a:lnSpc>
              <a:spcAft>
                <a:spcPts val="300"/>
              </a:spcAft>
            </a:pPr>
            <a:r>
              <a:rPr lang="de-CH" sz="1050" b="1" dirty="0" smtClean="0">
                <a:solidFill>
                  <a:schemeClr val="bg1"/>
                </a:solidFill>
                <a:latin typeface="Arial" pitchFamily="34" charset="0"/>
                <a:cs typeface="Arial" pitchFamily="34" charset="0"/>
              </a:rPr>
              <a:t>Ausnahme Wald</a:t>
            </a:r>
            <a:endParaRPr lang="de-CH" sz="1050" b="1" baseline="30000" dirty="0" smtClean="0">
              <a:solidFill>
                <a:schemeClr val="bg1"/>
              </a:solidFill>
              <a:latin typeface="Arial" pitchFamily="34" charset="0"/>
              <a:cs typeface="Arial" pitchFamily="34" charset="0"/>
            </a:endParaRPr>
          </a:p>
          <a:p>
            <a:pPr>
              <a:lnSpc>
                <a:spcPct val="114000"/>
              </a:lnSpc>
              <a:spcAft>
                <a:spcPts val="300"/>
              </a:spcAft>
            </a:pPr>
            <a:r>
              <a:rPr lang="de-CH" sz="1050" dirty="0" smtClean="0">
                <a:solidFill>
                  <a:schemeClr val="bg1"/>
                </a:solidFill>
                <a:latin typeface="Arial" pitchFamily="34" charset="0"/>
                <a:cs typeface="Arial" pitchFamily="34" charset="0"/>
              </a:rPr>
              <a:t>Im Wald dürfen zu forstlichen Zwecken einige gebietsfremde Bäume angepflanzt werden.</a:t>
            </a:r>
            <a:r>
              <a:rPr lang="de-CH" sz="1050" baseline="30000" dirty="0" smtClean="0">
                <a:solidFill>
                  <a:schemeClr val="bg1"/>
                </a:solidFill>
                <a:latin typeface="Arial" pitchFamily="34" charset="0"/>
                <a:cs typeface="Arial" pitchFamily="34" charset="0"/>
              </a:rPr>
              <a:t>4</a:t>
            </a:r>
          </a:p>
          <a:p>
            <a:pPr>
              <a:lnSpc>
                <a:spcPct val="114000"/>
              </a:lnSpc>
              <a:spcAft>
                <a:spcPts val="300"/>
              </a:spcAft>
            </a:pPr>
            <a:endParaRPr lang="de-CH" sz="1050" dirty="0" smtClean="0">
              <a:solidFill>
                <a:schemeClr val="bg1"/>
              </a:solidFill>
              <a:latin typeface="Arial" pitchFamily="34" charset="0"/>
              <a:cs typeface="Arial" pitchFamily="34" charset="0"/>
            </a:endParaRPr>
          </a:p>
          <a:p>
            <a:pPr>
              <a:lnSpc>
                <a:spcPct val="114000"/>
              </a:lnSpc>
              <a:spcAft>
                <a:spcPts val="300"/>
              </a:spcAft>
            </a:pPr>
            <a:endParaRPr lang="de-CH" sz="400" dirty="0" smtClean="0">
              <a:solidFill>
                <a:schemeClr val="bg1"/>
              </a:solidFill>
              <a:latin typeface="Arial" pitchFamily="34" charset="0"/>
              <a:cs typeface="Arial" pitchFamily="34" charset="0"/>
            </a:endParaRPr>
          </a:p>
          <a:p>
            <a:pPr>
              <a:lnSpc>
                <a:spcPct val="114000"/>
              </a:lnSpc>
              <a:spcAft>
                <a:spcPts val="300"/>
              </a:spcAft>
            </a:pPr>
            <a:endParaRPr lang="de-CH" sz="400" dirty="0" smtClean="0">
              <a:solidFill>
                <a:schemeClr val="bg1"/>
              </a:solidFill>
              <a:latin typeface="Arial" pitchFamily="34" charset="0"/>
              <a:cs typeface="Arial" pitchFamily="34" charset="0"/>
            </a:endParaRPr>
          </a:p>
          <a:p>
            <a:pPr>
              <a:lnSpc>
                <a:spcPct val="114000"/>
              </a:lnSpc>
              <a:spcAft>
                <a:spcPts val="300"/>
              </a:spcAft>
            </a:pPr>
            <a:endParaRPr lang="de-CH" sz="400" dirty="0" smtClean="0">
              <a:solidFill>
                <a:schemeClr val="bg1"/>
              </a:solidFill>
              <a:latin typeface="Arial" pitchFamily="34" charset="0"/>
              <a:cs typeface="Arial" pitchFamily="34" charset="0"/>
            </a:endParaRPr>
          </a:p>
          <a:p>
            <a:pPr>
              <a:lnSpc>
                <a:spcPct val="114000"/>
              </a:lnSpc>
              <a:spcAft>
                <a:spcPts val="300"/>
              </a:spcAft>
            </a:pPr>
            <a:endParaRPr lang="de-CH" sz="400" dirty="0" smtClean="0">
              <a:solidFill>
                <a:schemeClr val="bg1"/>
              </a:solidFill>
              <a:latin typeface="Arial" pitchFamily="34" charset="0"/>
              <a:cs typeface="Arial" pitchFamily="34" charset="0"/>
            </a:endParaRPr>
          </a:p>
          <a:p>
            <a:pPr>
              <a:lnSpc>
                <a:spcPct val="114000"/>
              </a:lnSpc>
              <a:spcAft>
                <a:spcPts val="300"/>
              </a:spcAft>
            </a:pPr>
            <a:endParaRPr lang="de-CH" sz="400" dirty="0" smtClean="0">
              <a:solidFill>
                <a:schemeClr val="bg1"/>
              </a:solidFill>
              <a:latin typeface="Arial" pitchFamily="34" charset="0"/>
              <a:cs typeface="Arial" pitchFamily="34" charset="0"/>
            </a:endParaRPr>
          </a:p>
          <a:p>
            <a:pPr>
              <a:lnSpc>
                <a:spcPct val="114000"/>
              </a:lnSpc>
              <a:spcAft>
                <a:spcPts val="300"/>
              </a:spcAft>
            </a:pPr>
            <a:endParaRPr lang="de-CH" sz="400" dirty="0" smtClean="0">
              <a:solidFill>
                <a:schemeClr val="bg1"/>
              </a:solidFill>
              <a:latin typeface="Arial" pitchFamily="34" charset="0"/>
              <a:cs typeface="Arial" pitchFamily="34" charset="0"/>
            </a:endParaRPr>
          </a:p>
          <a:p>
            <a:pPr>
              <a:lnSpc>
                <a:spcPct val="114000"/>
              </a:lnSpc>
              <a:spcAft>
                <a:spcPts val="300"/>
              </a:spcAft>
            </a:pPr>
            <a:endParaRPr lang="de-CH" sz="400" dirty="0" smtClean="0">
              <a:solidFill>
                <a:schemeClr val="bg1"/>
              </a:solidFill>
              <a:latin typeface="Arial" pitchFamily="34" charset="0"/>
              <a:cs typeface="Arial" pitchFamily="34" charset="0"/>
            </a:endParaRPr>
          </a:p>
          <a:p>
            <a:pPr>
              <a:lnSpc>
                <a:spcPct val="114000"/>
              </a:lnSpc>
              <a:spcAft>
                <a:spcPts val="300"/>
              </a:spcAft>
            </a:pPr>
            <a:endParaRPr lang="de-CH" sz="400" dirty="0" smtClean="0">
              <a:solidFill>
                <a:schemeClr val="bg1"/>
              </a:solidFill>
              <a:latin typeface="Arial" pitchFamily="34" charset="0"/>
              <a:cs typeface="Arial" pitchFamily="34" charset="0"/>
            </a:endParaRPr>
          </a:p>
          <a:p>
            <a:pPr>
              <a:lnSpc>
                <a:spcPct val="114000"/>
              </a:lnSpc>
              <a:spcAft>
                <a:spcPts val="300"/>
              </a:spcAft>
            </a:pPr>
            <a:endParaRPr lang="de-CH" sz="400" dirty="0" smtClean="0">
              <a:solidFill>
                <a:schemeClr val="bg1"/>
              </a:solidFill>
              <a:latin typeface="Arial" pitchFamily="34" charset="0"/>
              <a:cs typeface="Arial" pitchFamily="34" charset="0"/>
            </a:endParaRPr>
          </a:p>
          <a:p>
            <a:pPr>
              <a:lnSpc>
                <a:spcPct val="114000"/>
              </a:lnSpc>
              <a:spcAft>
                <a:spcPts val="300"/>
              </a:spcAft>
              <a:tabLst>
                <a:tab pos="87313" algn="l"/>
              </a:tabLst>
            </a:pPr>
            <a:r>
              <a:rPr lang="de-CH" sz="1050" baseline="30000" dirty="0" smtClean="0">
                <a:solidFill>
                  <a:schemeClr val="bg1"/>
                </a:solidFill>
                <a:latin typeface="Arial" pitchFamily="34" charset="0"/>
                <a:cs typeface="Arial" pitchFamily="34" charset="0"/>
              </a:rPr>
              <a:t>3</a:t>
            </a:r>
            <a:r>
              <a:rPr lang="de-CH" sz="1050" dirty="0" smtClean="0">
                <a:solidFill>
                  <a:schemeClr val="bg1"/>
                </a:solidFill>
                <a:latin typeface="Arial" pitchFamily="34" charset="0"/>
                <a:cs typeface="Arial" pitchFamily="34" charset="0"/>
              </a:rPr>
              <a:t>	Freisetzungsverordnung Art.16</a:t>
            </a:r>
          </a:p>
          <a:p>
            <a:pPr>
              <a:lnSpc>
                <a:spcPct val="114000"/>
              </a:lnSpc>
              <a:spcAft>
                <a:spcPts val="300"/>
              </a:spcAft>
              <a:tabLst>
                <a:tab pos="87313" algn="l"/>
              </a:tabLst>
            </a:pPr>
            <a:r>
              <a:rPr lang="de-CH" sz="1050" baseline="30000" dirty="0" smtClean="0">
                <a:solidFill>
                  <a:schemeClr val="bg1"/>
                </a:solidFill>
                <a:latin typeface="Arial" pitchFamily="34" charset="0"/>
                <a:cs typeface="Arial" pitchFamily="34" charset="0"/>
              </a:rPr>
              <a:t>4</a:t>
            </a:r>
            <a:r>
              <a:rPr lang="de-CH" sz="1050" dirty="0" smtClean="0">
                <a:solidFill>
                  <a:schemeClr val="bg1"/>
                </a:solidFill>
                <a:latin typeface="Arial" pitchFamily="34" charset="0"/>
                <a:cs typeface="Arial" pitchFamily="34" charset="0"/>
              </a:rPr>
              <a:t>	Verordnung über forstliches Vermehrungsgut (SR 921.552.1)</a:t>
            </a:r>
            <a:endParaRPr lang="de-CH" sz="1050" dirty="0">
              <a:latin typeface="Arial" pitchFamily="34" charset="0"/>
              <a:cs typeface="Arial" pitchFamily="34" charset="0"/>
            </a:endParaRPr>
          </a:p>
        </p:txBody>
      </p:sp>
      <p:sp>
        <p:nvSpPr>
          <p:cNvPr id="14" name="Textfeld 13"/>
          <p:cNvSpPr txBox="1"/>
          <p:nvPr/>
        </p:nvSpPr>
        <p:spPr>
          <a:xfrm>
            <a:off x="3248837" y="6753200"/>
            <a:ext cx="1511448" cy="216024"/>
          </a:xfrm>
          <a:prstGeom prst="rect">
            <a:avLst/>
          </a:prstGeom>
          <a:noFill/>
        </p:spPr>
        <p:txBody>
          <a:bodyPr wrap="square" lIns="0" tIns="36000" rIns="0" bIns="0" rtlCol="0">
            <a:noAutofit/>
          </a:bodyPr>
          <a:lstStyle/>
          <a:p>
            <a:pPr>
              <a:lnSpc>
                <a:spcPct val="114000"/>
              </a:lnSpc>
              <a:spcAft>
                <a:spcPts val="300"/>
              </a:spcAft>
            </a:pPr>
            <a:r>
              <a:rPr lang="de-CH" sz="1050" b="1" dirty="0" smtClean="0">
                <a:solidFill>
                  <a:schemeClr val="bg1"/>
                </a:solidFill>
                <a:latin typeface="Arial" pitchFamily="34" charset="0"/>
                <a:cs typeface="Arial" pitchFamily="34" charset="0"/>
              </a:rPr>
              <a:t>Oberflächengewässer</a:t>
            </a:r>
            <a:endParaRPr lang="de-CH" sz="1050" b="1" dirty="0">
              <a:solidFill>
                <a:schemeClr val="bg1"/>
              </a:solidFill>
              <a:latin typeface="Arial" pitchFamily="34" charset="0"/>
              <a:cs typeface="Arial" pitchFamily="34" charset="0"/>
            </a:endParaRPr>
          </a:p>
        </p:txBody>
      </p:sp>
      <p:sp>
        <p:nvSpPr>
          <p:cNvPr id="15" name="Textfeld 14"/>
          <p:cNvSpPr txBox="1"/>
          <p:nvPr/>
        </p:nvSpPr>
        <p:spPr>
          <a:xfrm>
            <a:off x="368295" y="6753200"/>
            <a:ext cx="2641189" cy="216024"/>
          </a:xfrm>
          <a:prstGeom prst="rect">
            <a:avLst/>
          </a:prstGeom>
          <a:noFill/>
        </p:spPr>
        <p:txBody>
          <a:bodyPr wrap="square" lIns="0" tIns="36000" rIns="0" bIns="0" rtlCol="0">
            <a:noAutofit/>
          </a:bodyPr>
          <a:lstStyle/>
          <a:p>
            <a:pPr>
              <a:lnSpc>
                <a:spcPct val="114000"/>
              </a:lnSpc>
              <a:spcAft>
                <a:spcPts val="300"/>
              </a:spcAft>
            </a:pPr>
            <a:r>
              <a:rPr lang="de-CH" sz="1050" b="1" dirty="0" smtClean="0">
                <a:solidFill>
                  <a:schemeClr val="bg1"/>
                </a:solidFill>
                <a:latin typeface="Arial" pitchFamily="34" charset="0"/>
                <a:cs typeface="Arial" pitchFamily="34" charset="0"/>
              </a:rPr>
              <a:t>Naturschutzgebiet</a:t>
            </a:r>
            <a:endParaRPr lang="de-CH" sz="1050" b="1" dirty="0">
              <a:solidFill>
                <a:schemeClr val="bg1"/>
              </a:solidFill>
              <a:latin typeface="Arial" pitchFamily="34" charset="0"/>
              <a:cs typeface="Arial" pitchFamily="34" charset="0"/>
            </a:endParaRPr>
          </a:p>
        </p:txBody>
      </p:sp>
      <p:sp>
        <p:nvSpPr>
          <p:cNvPr id="16" name="Textfeld 15"/>
          <p:cNvSpPr txBox="1"/>
          <p:nvPr/>
        </p:nvSpPr>
        <p:spPr>
          <a:xfrm>
            <a:off x="368296" y="4412941"/>
            <a:ext cx="1511448" cy="216024"/>
          </a:xfrm>
          <a:prstGeom prst="rect">
            <a:avLst/>
          </a:prstGeom>
          <a:noFill/>
        </p:spPr>
        <p:txBody>
          <a:bodyPr wrap="square" lIns="0" tIns="36000" rIns="0" bIns="0" rtlCol="0">
            <a:noAutofit/>
          </a:bodyPr>
          <a:lstStyle/>
          <a:p>
            <a:pPr>
              <a:lnSpc>
                <a:spcPct val="114000"/>
              </a:lnSpc>
              <a:spcAft>
                <a:spcPts val="300"/>
              </a:spcAft>
            </a:pPr>
            <a:r>
              <a:rPr lang="de-CH" sz="1050" b="1" dirty="0" smtClean="0">
                <a:solidFill>
                  <a:schemeClr val="bg1"/>
                </a:solidFill>
                <a:latin typeface="Arial" pitchFamily="34" charset="0"/>
                <a:cs typeface="Arial" pitchFamily="34" charset="0"/>
              </a:rPr>
              <a:t>Wald</a:t>
            </a:r>
            <a:endParaRPr lang="de-CH" sz="1050" b="1" dirty="0">
              <a:solidFill>
                <a:schemeClr val="bg1"/>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6858000" cy="9903600"/>
          </a:xfrm>
          <a:prstGeom prst="rect">
            <a:avLst/>
          </a:prstGeom>
          <a:solidFill>
            <a:srgbClr val="FFC86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Textfeld 8"/>
          <p:cNvSpPr txBox="1"/>
          <p:nvPr/>
        </p:nvSpPr>
        <p:spPr>
          <a:xfrm>
            <a:off x="368299" y="381000"/>
            <a:ext cx="6121401" cy="900113"/>
          </a:xfrm>
          <a:prstGeom prst="rect">
            <a:avLst/>
          </a:prstGeom>
          <a:noFill/>
        </p:spPr>
        <p:txBody>
          <a:bodyPr wrap="square" lIns="0" tIns="0" rIns="0" bIns="0" rtlCol="0">
            <a:noAutofit/>
          </a:bodyPr>
          <a:lstStyle/>
          <a:p>
            <a:r>
              <a:rPr lang="de-CH" sz="2500" dirty="0" smtClean="0">
                <a:latin typeface="Arial Black" pitchFamily="34" charset="0"/>
              </a:rPr>
              <a:t>Weitere problematische Neophyten</a:t>
            </a:r>
          </a:p>
        </p:txBody>
      </p:sp>
      <p:sp>
        <p:nvSpPr>
          <p:cNvPr id="5" name="Textfeld 4"/>
          <p:cNvSpPr txBox="1"/>
          <p:nvPr/>
        </p:nvSpPr>
        <p:spPr>
          <a:xfrm>
            <a:off x="368300" y="1281113"/>
            <a:ext cx="6121400" cy="1150938"/>
          </a:xfrm>
          <a:prstGeom prst="rect">
            <a:avLst/>
          </a:prstGeom>
          <a:noFill/>
        </p:spPr>
        <p:txBody>
          <a:bodyPr wrap="square" lIns="0" tIns="0" rIns="0" bIns="0" rtlCol="0">
            <a:noAutofit/>
          </a:bodyPr>
          <a:lstStyle/>
          <a:p>
            <a:pPr>
              <a:defRPr/>
            </a:pPr>
            <a:r>
              <a:rPr lang="de-CH" sz="1300" dirty="0" smtClean="0">
                <a:latin typeface="Arial Black" pitchFamily="34" charset="0"/>
              </a:rPr>
              <a:t>Gemäss Empfehlungen der AGIN</a:t>
            </a:r>
            <a:r>
              <a:rPr lang="de-CH" sz="1300" baseline="30000" dirty="0" smtClean="0">
                <a:latin typeface="Arial Black" pitchFamily="34" charset="0"/>
              </a:rPr>
              <a:t>5</a:t>
            </a:r>
            <a:r>
              <a:rPr lang="de-CH" sz="1300" dirty="0" smtClean="0">
                <a:latin typeface="Arial Black" pitchFamily="34" charset="0"/>
              </a:rPr>
              <a:t> sind vor allem beim Verwenden der (erlaubten) Arten der Schwarzen und Watch-Liste die Anforderungen gemäss Art. 15 Abs. 1 Freisetzungsverordnung</a:t>
            </a:r>
            <a:r>
              <a:rPr lang="de-CH" sz="1300" baseline="30000" dirty="0" smtClean="0">
                <a:latin typeface="Arial Black" pitchFamily="34" charset="0"/>
              </a:rPr>
              <a:t> </a:t>
            </a:r>
            <a:r>
              <a:rPr lang="de-CH" sz="1300" dirty="0" smtClean="0">
                <a:latin typeface="Arial Black" pitchFamily="34" charset="0"/>
              </a:rPr>
              <a:t>einzuhalten.</a:t>
            </a:r>
            <a:endParaRPr lang="de-CH" sz="1300" dirty="0" smtClean="0">
              <a:solidFill>
                <a:schemeClr val="bg1"/>
              </a:solidFill>
              <a:latin typeface="Arial Black" pitchFamily="34" charset="0"/>
            </a:endParaRPr>
          </a:p>
        </p:txBody>
      </p:sp>
      <p:sp>
        <p:nvSpPr>
          <p:cNvPr id="7" name="Textfeld 6"/>
          <p:cNvSpPr txBox="1"/>
          <p:nvPr/>
        </p:nvSpPr>
        <p:spPr>
          <a:xfrm>
            <a:off x="368300" y="2432051"/>
            <a:ext cx="6121400" cy="1415272"/>
          </a:xfrm>
          <a:prstGeom prst="rect">
            <a:avLst/>
          </a:prstGeom>
          <a:noFill/>
        </p:spPr>
        <p:txBody>
          <a:bodyPr wrap="square" lIns="0" tIns="0" rIns="0" bIns="0" rtlCol="0">
            <a:noAutofit/>
          </a:bodyPr>
          <a:lstStyle/>
          <a:p>
            <a:pPr>
              <a:lnSpc>
                <a:spcPct val="114000"/>
              </a:lnSpc>
              <a:spcAft>
                <a:spcPts val="300"/>
              </a:spcAft>
            </a:pPr>
            <a:r>
              <a:rPr lang="de-CH" sz="1050" b="1" dirty="0" smtClean="0">
                <a:latin typeface="Arial" pitchFamily="34" charset="0"/>
                <a:cs typeface="Arial" pitchFamily="34" charset="0"/>
              </a:rPr>
              <a:t>Das heisst:</a:t>
            </a:r>
          </a:p>
          <a:p>
            <a:pPr marL="179388" indent="-179388">
              <a:lnSpc>
                <a:spcPct val="114000"/>
              </a:lnSpc>
              <a:spcAft>
                <a:spcPts val="300"/>
              </a:spcAft>
              <a:buFont typeface="Arial" pitchFamily="34" charset="0"/>
              <a:buChar char="•"/>
            </a:pPr>
            <a:r>
              <a:rPr lang="de-CH" sz="1050" dirty="0" smtClean="0">
                <a:latin typeface="Arial" pitchFamily="34" charset="0"/>
                <a:cs typeface="Arial" pitchFamily="34" charset="0"/>
              </a:rPr>
              <a:t>Diese Pflanzen dürfen nur unter Kontrolle im Siedlungsgebiet wachsen.</a:t>
            </a:r>
          </a:p>
          <a:p>
            <a:pPr marL="179388" indent="-179388">
              <a:lnSpc>
                <a:spcPct val="114000"/>
              </a:lnSpc>
              <a:spcAft>
                <a:spcPts val="300"/>
              </a:spcAft>
              <a:buFont typeface="Arial" pitchFamily="34" charset="0"/>
              <a:buChar char="•"/>
            </a:pPr>
            <a:r>
              <a:rPr lang="de-CH" sz="1050" dirty="0" smtClean="0">
                <a:latin typeface="Arial" pitchFamily="34" charset="0"/>
                <a:cs typeface="Arial" pitchFamily="34" charset="0"/>
              </a:rPr>
              <a:t>Die Bestände sind kontinuierlich zu pflegen: Zurückschneiden, Früchte und Samen entfernen.</a:t>
            </a:r>
          </a:p>
          <a:p>
            <a:pPr marL="179388" indent="-179388">
              <a:lnSpc>
                <a:spcPct val="114000"/>
              </a:lnSpc>
              <a:spcAft>
                <a:spcPts val="300"/>
              </a:spcAft>
              <a:buFont typeface="Arial" pitchFamily="34" charset="0"/>
              <a:buChar char="•"/>
            </a:pPr>
            <a:r>
              <a:rPr lang="de-CH" sz="1050" dirty="0" smtClean="0">
                <a:latin typeface="Arial" pitchFamily="34" charset="0"/>
                <a:cs typeface="Arial" pitchFamily="34" charset="0"/>
              </a:rPr>
              <a:t>Das Pflanzenmaterial soll nicht selber kompostiert, sondern korrekt entsorgt werden (siehe Seite „Für alle Bauvorhaben: Grüngut“).</a:t>
            </a:r>
          </a:p>
          <a:p>
            <a:pPr>
              <a:lnSpc>
                <a:spcPct val="114000"/>
              </a:lnSpc>
              <a:spcAft>
                <a:spcPts val="300"/>
              </a:spcAft>
              <a:buFontTx/>
              <a:buChar char="-"/>
            </a:pPr>
            <a:endParaRPr lang="de-CH" sz="1050" dirty="0" smtClean="0">
              <a:latin typeface="Arial" pitchFamily="34" charset="0"/>
              <a:cs typeface="Arial" pitchFamily="34" charset="0"/>
            </a:endParaRPr>
          </a:p>
          <a:p>
            <a:pPr>
              <a:lnSpc>
                <a:spcPct val="114000"/>
              </a:lnSpc>
              <a:spcAft>
                <a:spcPts val="300"/>
              </a:spcAft>
            </a:pPr>
            <a:r>
              <a:rPr lang="de-CH" sz="1050" b="1" dirty="0" smtClean="0">
                <a:latin typeface="Arial" pitchFamily="34" charset="0"/>
                <a:cs typeface="Arial" pitchFamily="34" charset="0"/>
              </a:rPr>
              <a:t>Schwarze Liste und Watch-Liste</a:t>
            </a:r>
            <a:r>
              <a:rPr lang="de-CH" sz="1050" b="1" baseline="30000" dirty="0" smtClean="0">
                <a:latin typeface="Arial" pitchFamily="34" charset="0"/>
                <a:cs typeface="Arial" pitchFamily="34" charset="0"/>
              </a:rPr>
              <a:t>6</a:t>
            </a: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b="1" baseline="30000" dirty="0" smtClean="0">
              <a:latin typeface="Arial" pitchFamily="34" charset="0"/>
              <a:cs typeface="Arial" pitchFamily="34" charset="0"/>
            </a:endParaRPr>
          </a:p>
          <a:p>
            <a:pPr>
              <a:lnSpc>
                <a:spcPct val="114000"/>
              </a:lnSpc>
              <a:spcAft>
                <a:spcPts val="300"/>
              </a:spcAft>
            </a:pPr>
            <a:endParaRPr lang="de-CH" sz="1050" dirty="0" smtClean="0">
              <a:latin typeface="Arial" pitchFamily="34" charset="0"/>
              <a:cs typeface="Arial" pitchFamily="34" charset="0"/>
            </a:endParaRPr>
          </a:p>
          <a:p>
            <a:pPr>
              <a:lnSpc>
                <a:spcPct val="114000"/>
              </a:lnSpc>
              <a:spcAft>
                <a:spcPts val="300"/>
              </a:spcAft>
            </a:pPr>
            <a:endParaRPr lang="de-CH" sz="1050" dirty="0">
              <a:latin typeface="Arial" pitchFamily="34" charset="0"/>
              <a:cs typeface="Arial" pitchFamily="34" charset="0"/>
            </a:endParaRPr>
          </a:p>
        </p:txBody>
      </p:sp>
      <p:sp>
        <p:nvSpPr>
          <p:cNvPr id="10" name="Rechteck 9"/>
          <p:cNvSpPr/>
          <p:nvPr/>
        </p:nvSpPr>
        <p:spPr>
          <a:xfrm>
            <a:off x="368300" y="3954609"/>
            <a:ext cx="6121401" cy="4850819"/>
          </a:xfrm>
          <a:prstGeom prst="rect">
            <a:avLst/>
          </a:prstGeom>
        </p:spPr>
        <p:txBody>
          <a:bodyPr wrap="square" lIns="0" tIns="0" rIns="0" bIns="0" numCol="2" spcCol="180000">
            <a:spAutoFit/>
          </a:bodyPr>
          <a:lstStyle/>
          <a:p>
            <a:pPr>
              <a:lnSpc>
                <a:spcPct val="114000"/>
              </a:lnSpc>
              <a:spcAft>
                <a:spcPts val="300"/>
              </a:spcAft>
            </a:pPr>
            <a:r>
              <a:rPr lang="de-CH" sz="1050" b="1" dirty="0" smtClean="0">
                <a:latin typeface="Arial" pitchFamily="34" charset="0"/>
                <a:cs typeface="Arial" pitchFamily="34" charset="0"/>
              </a:rPr>
              <a:t>Stauden</a:t>
            </a:r>
          </a:p>
          <a:p>
            <a:pPr>
              <a:lnSpc>
                <a:spcPct val="114000"/>
              </a:lnSpc>
              <a:spcAft>
                <a:spcPts val="300"/>
              </a:spcAft>
            </a:pPr>
            <a:r>
              <a:rPr lang="de-CH" sz="1050" dirty="0" smtClean="0">
                <a:latin typeface="Arial" pitchFamily="34" charset="0"/>
                <a:cs typeface="Arial" pitchFamily="34" charset="0"/>
              </a:rPr>
              <a:t>Verlot‘scher Beifuss (</a:t>
            </a:r>
            <a:r>
              <a:rPr lang="de-CH" sz="1050" i="1" dirty="0" smtClean="0">
                <a:latin typeface="Arial" pitchFamily="34" charset="0"/>
                <a:cs typeface="Arial" pitchFamily="34" charset="0"/>
              </a:rPr>
              <a:t>Artemisia</a:t>
            </a:r>
            <a:r>
              <a:rPr lang="de-CH" sz="1050" dirty="0" smtClean="0">
                <a:latin typeface="Arial" pitchFamily="34" charset="0"/>
                <a:cs typeface="Arial" pitchFamily="34" charset="0"/>
              </a:rPr>
              <a:t> </a:t>
            </a:r>
            <a:r>
              <a:rPr lang="de-CH" sz="1050" i="1" dirty="0" smtClean="0">
                <a:latin typeface="Arial" pitchFamily="34" charset="0"/>
                <a:cs typeface="Arial" pitchFamily="34" charset="0"/>
              </a:rPr>
              <a:t>verlotiorum</a:t>
            </a:r>
            <a:r>
              <a:rPr lang="de-CH" sz="1050" dirty="0" smtClean="0">
                <a:latin typeface="Arial" pitchFamily="34" charset="0"/>
                <a:cs typeface="Arial" pitchFamily="34" charset="0"/>
              </a:rPr>
              <a:t>)</a:t>
            </a:r>
          </a:p>
          <a:p>
            <a:pPr>
              <a:lnSpc>
                <a:spcPct val="114000"/>
              </a:lnSpc>
              <a:spcAft>
                <a:spcPts val="300"/>
              </a:spcAft>
            </a:pPr>
            <a:r>
              <a:rPr lang="de-CH" sz="1050" dirty="0" smtClean="0">
                <a:latin typeface="Arial" pitchFamily="34" charset="0"/>
                <a:cs typeface="Arial" pitchFamily="34" charset="0"/>
              </a:rPr>
              <a:t>Syrische Seidenpflanze (</a:t>
            </a:r>
            <a:r>
              <a:rPr lang="de-CH" sz="1050" i="1" dirty="0" smtClean="0">
                <a:latin typeface="Arial" pitchFamily="34" charset="0"/>
                <a:cs typeface="Arial" pitchFamily="34" charset="0"/>
              </a:rPr>
              <a:t>Asclepias</a:t>
            </a:r>
            <a:r>
              <a:rPr lang="de-CH" sz="1050" dirty="0" smtClean="0">
                <a:latin typeface="Arial" pitchFamily="34" charset="0"/>
                <a:cs typeface="Arial" pitchFamily="34" charset="0"/>
              </a:rPr>
              <a:t> </a:t>
            </a:r>
            <a:r>
              <a:rPr lang="de-CH" sz="1050" i="1" dirty="0" smtClean="0">
                <a:latin typeface="Arial" pitchFamily="34" charset="0"/>
                <a:cs typeface="Arial" pitchFamily="34" charset="0"/>
              </a:rPr>
              <a:t>syriaca</a:t>
            </a:r>
            <a:r>
              <a:rPr lang="de-CH" sz="1050" dirty="0" smtClean="0">
                <a:latin typeface="Arial" pitchFamily="34" charset="0"/>
                <a:cs typeface="Arial" pitchFamily="34" charset="0"/>
              </a:rPr>
              <a:t>)</a:t>
            </a:r>
          </a:p>
          <a:p>
            <a:pPr>
              <a:lnSpc>
                <a:spcPct val="114000"/>
              </a:lnSpc>
              <a:spcAft>
                <a:spcPts val="300"/>
              </a:spcAft>
            </a:pPr>
            <a:r>
              <a:rPr lang="de-CH" sz="1050" dirty="0" smtClean="0">
                <a:latin typeface="Arial" pitchFamily="34" charset="0"/>
                <a:cs typeface="Arial" pitchFamily="34" charset="0"/>
              </a:rPr>
              <a:t>Besen-Radmelde </a:t>
            </a:r>
            <a:r>
              <a:rPr lang="de-CH" sz="1050" i="1" dirty="0" smtClean="0">
                <a:latin typeface="Arial" pitchFamily="34" charset="0"/>
                <a:cs typeface="Arial" pitchFamily="34" charset="0"/>
              </a:rPr>
              <a:t>(Bassia scoparia)</a:t>
            </a:r>
          </a:p>
          <a:p>
            <a:pPr>
              <a:lnSpc>
                <a:spcPct val="114000"/>
              </a:lnSpc>
              <a:spcAft>
                <a:spcPts val="300"/>
              </a:spcAft>
            </a:pPr>
            <a:r>
              <a:rPr lang="de-CH" sz="1050" dirty="0" smtClean="0">
                <a:latin typeface="Arial" pitchFamily="34" charset="0"/>
                <a:cs typeface="Arial" pitchFamily="34" charset="0"/>
              </a:rPr>
              <a:t>Oestliches Zackenschötchen </a:t>
            </a:r>
            <a:r>
              <a:rPr lang="de-CH" sz="1050" i="1" dirty="0" smtClean="0">
                <a:latin typeface="Arial" pitchFamily="34" charset="0"/>
                <a:cs typeface="Arial" pitchFamily="34" charset="0"/>
              </a:rPr>
              <a:t>(Bunias orientalis)</a:t>
            </a:r>
          </a:p>
          <a:p>
            <a:pPr>
              <a:lnSpc>
                <a:spcPct val="114000"/>
              </a:lnSpc>
              <a:spcAft>
                <a:spcPts val="300"/>
              </a:spcAft>
            </a:pPr>
            <a:r>
              <a:rPr lang="de-CH" sz="1050" dirty="0" smtClean="0">
                <a:latin typeface="Arial" pitchFamily="34" charset="0"/>
                <a:cs typeface="Arial" pitchFamily="34" charset="0"/>
              </a:rPr>
              <a:t>Essbares Zyperngras </a:t>
            </a:r>
            <a:r>
              <a:rPr lang="de-CH" sz="1050" i="1" dirty="0" smtClean="0">
                <a:latin typeface="Arial" pitchFamily="34" charset="0"/>
                <a:cs typeface="Arial" pitchFamily="34" charset="0"/>
              </a:rPr>
              <a:t>(Cyperus esculentus)</a:t>
            </a:r>
          </a:p>
          <a:p>
            <a:pPr>
              <a:lnSpc>
                <a:spcPct val="114000"/>
              </a:lnSpc>
              <a:spcAft>
                <a:spcPts val="300"/>
              </a:spcAft>
            </a:pPr>
            <a:r>
              <a:rPr lang="de-CH" sz="1050" dirty="0" smtClean="0">
                <a:latin typeface="Arial" pitchFamily="34" charset="0"/>
                <a:cs typeface="Arial" pitchFamily="34" charset="0"/>
              </a:rPr>
              <a:t>Einjähriges Berufkraut </a:t>
            </a:r>
            <a:r>
              <a:rPr lang="de-CH" sz="1050" i="1" dirty="0" smtClean="0">
                <a:latin typeface="Arial" pitchFamily="34" charset="0"/>
                <a:cs typeface="Arial" pitchFamily="34" charset="0"/>
              </a:rPr>
              <a:t>(Erigeron annuus)</a:t>
            </a:r>
          </a:p>
          <a:p>
            <a:pPr>
              <a:lnSpc>
                <a:spcPct val="114000"/>
              </a:lnSpc>
              <a:spcAft>
                <a:spcPts val="300"/>
              </a:spcAft>
            </a:pPr>
            <a:r>
              <a:rPr lang="de-CH" sz="1050" dirty="0" smtClean="0">
                <a:latin typeface="Arial" pitchFamily="34" charset="0"/>
                <a:cs typeface="Arial" pitchFamily="34" charset="0"/>
              </a:rPr>
              <a:t>Gestreiftes Süssgras </a:t>
            </a:r>
            <a:r>
              <a:rPr lang="de-CH" sz="1050" i="1" dirty="0" smtClean="0">
                <a:latin typeface="Arial" pitchFamily="34" charset="0"/>
                <a:cs typeface="Arial" pitchFamily="34" charset="0"/>
              </a:rPr>
              <a:t>(Glyceria striata)</a:t>
            </a:r>
          </a:p>
          <a:p>
            <a:pPr>
              <a:lnSpc>
                <a:spcPct val="114000"/>
              </a:lnSpc>
              <a:spcAft>
                <a:spcPts val="300"/>
              </a:spcAft>
            </a:pPr>
            <a:r>
              <a:rPr lang="de-CH" sz="1050" dirty="0" smtClean="0">
                <a:latin typeface="Arial" pitchFamily="34" charset="0"/>
                <a:cs typeface="Arial" pitchFamily="34" charset="0"/>
              </a:rPr>
              <a:t>Topinambur </a:t>
            </a:r>
            <a:r>
              <a:rPr lang="de-CH" sz="1050" i="1" dirty="0" smtClean="0">
                <a:latin typeface="Arial" pitchFamily="34" charset="0"/>
                <a:cs typeface="Arial" pitchFamily="34" charset="0"/>
              </a:rPr>
              <a:t>(Helianthus tuberosus)</a:t>
            </a:r>
          </a:p>
          <a:p>
            <a:pPr>
              <a:lnSpc>
                <a:spcPct val="114000"/>
              </a:lnSpc>
              <a:spcAft>
                <a:spcPts val="300"/>
              </a:spcAft>
            </a:pPr>
            <a:r>
              <a:rPr lang="de-CH" sz="1050" dirty="0" smtClean="0">
                <a:latin typeface="Arial" pitchFamily="34" charset="0"/>
                <a:cs typeface="Arial" pitchFamily="34" charset="0"/>
              </a:rPr>
              <a:t>Balfours Springkraut </a:t>
            </a:r>
            <a:r>
              <a:rPr lang="de-CH" sz="1050" i="1" dirty="0" smtClean="0">
                <a:latin typeface="Arial" pitchFamily="34" charset="0"/>
                <a:cs typeface="Arial" pitchFamily="34" charset="0"/>
              </a:rPr>
              <a:t>(Impatiens balfourii)</a:t>
            </a:r>
          </a:p>
          <a:p>
            <a:pPr>
              <a:lnSpc>
                <a:spcPct val="114000"/>
              </a:lnSpc>
              <a:spcAft>
                <a:spcPts val="300"/>
              </a:spcAft>
            </a:pPr>
            <a:r>
              <a:rPr lang="de-CH" sz="1050" dirty="0" smtClean="0">
                <a:latin typeface="Arial" pitchFamily="34" charset="0"/>
                <a:cs typeface="Arial" pitchFamily="34" charset="0"/>
              </a:rPr>
              <a:t> Vielblättrige Lupine </a:t>
            </a:r>
            <a:r>
              <a:rPr lang="de-CH" sz="1050" i="1" dirty="0" smtClean="0">
                <a:latin typeface="Arial" pitchFamily="34" charset="0"/>
                <a:cs typeface="Arial" pitchFamily="34" charset="0"/>
              </a:rPr>
              <a:t>(Lupinus polyphyllus)</a:t>
            </a:r>
          </a:p>
          <a:p>
            <a:pPr>
              <a:lnSpc>
                <a:spcPct val="114000"/>
              </a:lnSpc>
              <a:spcAft>
                <a:spcPts val="300"/>
              </a:spcAft>
            </a:pPr>
            <a:r>
              <a:rPr lang="de-CH" sz="1050" dirty="0" smtClean="0">
                <a:latin typeface="Arial" pitchFamily="34" charset="0"/>
                <a:cs typeface="Arial" pitchFamily="34" charset="0"/>
              </a:rPr>
              <a:t>Kermesbeere </a:t>
            </a:r>
            <a:r>
              <a:rPr lang="de-CH" sz="1050" i="1" dirty="0" smtClean="0">
                <a:latin typeface="Arial" pitchFamily="34" charset="0"/>
                <a:cs typeface="Arial" pitchFamily="34" charset="0"/>
              </a:rPr>
              <a:t>(Phytolacca americana)</a:t>
            </a:r>
          </a:p>
          <a:p>
            <a:pPr>
              <a:lnSpc>
                <a:spcPct val="114000"/>
              </a:lnSpc>
              <a:spcAft>
                <a:spcPts val="300"/>
              </a:spcAft>
            </a:pPr>
            <a:r>
              <a:rPr lang="de-CH" sz="1050" dirty="0" smtClean="0">
                <a:latin typeface="Arial" pitchFamily="34" charset="0"/>
                <a:cs typeface="Arial" pitchFamily="34" charset="0"/>
              </a:rPr>
              <a:t>Essbare Kermesbeere </a:t>
            </a:r>
            <a:r>
              <a:rPr lang="de-CH" sz="1050" i="1" dirty="0" smtClean="0">
                <a:latin typeface="Arial" pitchFamily="34" charset="0"/>
                <a:cs typeface="Arial" pitchFamily="34" charset="0"/>
              </a:rPr>
              <a:t>(Phytolacca esculenta)</a:t>
            </a:r>
          </a:p>
          <a:p>
            <a:pPr>
              <a:lnSpc>
                <a:spcPct val="114000"/>
              </a:lnSpc>
              <a:spcAft>
                <a:spcPts val="300"/>
              </a:spcAft>
            </a:pPr>
            <a:r>
              <a:rPr lang="de-CH" sz="1050" dirty="0" smtClean="0">
                <a:latin typeface="Arial" pitchFamily="34" charset="0"/>
                <a:cs typeface="Arial" pitchFamily="34" charset="0"/>
              </a:rPr>
              <a:t>Armenische Brombeere </a:t>
            </a:r>
            <a:r>
              <a:rPr lang="de-CH" sz="1050" i="1" dirty="0" smtClean="0">
                <a:latin typeface="Arial" pitchFamily="34" charset="0"/>
                <a:cs typeface="Arial" pitchFamily="34" charset="0"/>
              </a:rPr>
              <a:t>(Rubus armeniacus)</a:t>
            </a:r>
          </a:p>
          <a:p>
            <a:pPr>
              <a:lnSpc>
                <a:spcPct val="114000"/>
              </a:lnSpc>
              <a:spcAft>
                <a:spcPts val="300"/>
              </a:spcAft>
            </a:pPr>
            <a:r>
              <a:rPr lang="de-CH" sz="1050" dirty="0" smtClean="0">
                <a:latin typeface="Arial" pitchFamily="34" charset="0"/>
                <a:cs typeface="Arial" pitchFamily="34" charset="0"/>
              </a:rPr>
              <a:t>Kaukasus-Fettkraut </a:t>
            </a:r>
            <a:r>
              <a:rPr lang="de-CH" sz="1050" i="1" dirty="0" smtClean="0">
                <a:latin typeface="Arial" pitchFamily="34" charset="0"/>
                <a:cs typeface="Arial" pitchFamily="34" charset="0"/>
              </a:rPr>
              <a:t>(Sedum spurium)</a:t>
            </a:r>
          </a:p>
          <a:p>
            <a:pPr>
              <a:lnSpc>
                <a:spcPct val="114000"/>
              </a:lnSpc>
              <a:spcAft>
                <a:spcPts val="300"/>
              </a:spcAft>
            </a:pPr>
            <a:r>
              <a:rPr lang="de-CH" sz="1050" dirty="0" smtClean="0">
                <a:latin typeface="Arial" pitchFamily="34" charset="0"/>
                <a:cs typeface="Arial" pitchFamily="34" charset="0"/>
              </a:rPr>
              <a:t>Felsen-Kreuzkraut </a:t>
            </a:r>
            <a:r>
              <a:rPr lang="de-CH" sz="1050" i="1" dirty="0" smtClean="0">
                <a:latin typeface="Arial" pitchFamily="34" charset="0"/>
                <a:cs typeface="Arial" pitchFamily="34" charset="0"/>
              </a:rPr>
              <a:t>(Senecio rupestris)</a:t>
            </a:r>
          </a:p>
          <a:p>
            <a:pPr>
              <a:lnSpc>
                <a:spcPct val="114000"/>
              </a:lnSpc>
              <a:spcAft>
                <a:spcPts val="300"/>
              </a:spcAft>
            </a:pPr>
            <a:r>
              <a:rPr lang="de-CH" sz="1050" dirty="0" smtClean="0">
                <a:latin typeface="Arial" pitchFamily="34" charset="0"/>
                <a:cs typeface="Arial" pitchFamily="34" charset="0"/>
              </a:rPr>
              <a:t>Ausläuferbildendes Fettkraut </a:t>
            </a:r>
            <a:r>
              <a:rPr lang="de-CH" sz="1050" i="1" dirty="0" smtClean="0">
                <a:latin typeface="Arial" pitchFamily="34" charset="0"/>
                <a:cs typeface="Arial" pitchFamily="34" charset="0"/>
              </a:rPr>
              <a:t>(Phedimus stoloniferus)</a:t>
            </a:r>
          </a:p>
          <a:p>
            <a:pPr>
              <a:lnSpc>
                <a:spcPct val="114000"/>
              </a:lnSpc>
              <a:spcAft>
                <a:spcPts val="300"/>
              </a:spcAft>
            </a:pPr>
            <a:endParaRPr lang="de-CH" sz="1050" i="1" dirty="0" smtClean="0">
              <a:latin typeface="Arial" pitchFamily="34" charset="0"/>
              <a:cs typeface="Arial" pitchFamily="34" charset="0"/>
            </a:endParaRPr>
          </a:p>
          <a:p>
            <a:pPr>
              <a:lnSpc>
                <a:spcPct val="114000"/>
              </a:lnSpc>
              <a:spcAft>
                <a:spcPts val="300"/>
              </a:spcAft>
            </a:pPr>
            <a:endParaRPr lang="de-CH" sz="1050" i="1" dirty="0" smtClean="0">
              <a:latin typeface="Arial" pitchFamily="34" charset="0"/>
              <a:cs typeface="Arial" pitchFamily="34" charset="0"/>
            </a:endParaRPr>
          </a:p>
          <a:p>
            <a:pPr>
              <a:lnSpc>
                <a:spcPct val="114000"/>
              </a:lnSpc>
              <a:spcAft>
                <a:spcPts val="300"/>
              </a:spcAft>
            </a:pPr>
            <a:endParaRPr lang="de-CH" sz="1050" i="1" dirty="0" smtClean="0">
              <a:latin typeface="Arial" pitchFamily="34" charset="0"/>
              <a:cs typeface="Arial" pitchFamily="34" charset="0"/>
            </a:endParaRPr>
          </a:p>
          <a:p>
            <a:pPr>
              <a:lnSpc>
                <a:spcPct val="114000"/>
              </a:lnSpc>
              <a:spcAft>
                <a:spcPts val="300"/>
              </a:spcAft>
            </a:pPr>
            <a:endParaRPr lang="de-CH" sz="1050" i="1" dirty="0" smtClean="0">
              <a:latin typeface="Arial" pitchFamily="34" charset="0"/>
              <a:cs typeface="Arial" pitchFamily="34" charset="0"/>
            </a:endParaRPr>
          </a:p>
          <a:p>
            <a:pPr>
              <a:lnSpc>
                <a:spcPct val="114000"/>
              </a:lnSpc>
              <a:spcAft>
                <a:spcPts val="300"/>
              </a:spcAft>
            </a:pPr>
            <a:r>
              <a:rPr lang="de-CH" sz="1050" b="1" dirty="0" smtClean="0">
                <a:latin typeface="Arial" pitchFamily="34" charset="0"/>
                <a:cs typeface="Arial" pitchFamily="34" charset="0"/>
              </a:rPr>
              <a:t>Sträucher / Bäume</a:t>
            </a:r>
          </a:p>
          <a:p>
            <a:pPr>
              <a:lnSpc>
                <a:spcPct val="114000"/>
              </a:lnSpc>
              <a:spcAft>
                <a:spcPts val="300"/>
              </a:spcAft>
            </a:pPr>
            <a:r>
              <a:rPr lang="de-CH" sz="1050" dirty="0" smtClean="0">
                <a:latin typeface="Arial" pitchFamily="34" charset="0"/>
                <a:cs typeface="Arial" pitchFamily="34" charset="0"/>
              </a:rPr>
              <a:t>Götterbaum </a:t>
            </a:r>
            <a:r>
              <a:rPr lang="de-CH" sz="1050" i="1" dirty="0" smtClean="0">
                <a:latin typeface="Arial" pitchFamily="34" charset="0"/>
                <a:cs typeface="Arial" pitchFamily="34" charset="0"/>
              </a:rPr>
              <a:t>(Ailanthus altissima)</a:t>
            </a:r>
          </a:p>
          <a:p>
            <a:pPr>
              <a:lnSpc>
                <a:spcPct val="114000"/>
              </a:lnSpc>
              <a:spcAft>
                <a:spcPts val="300"/>
              </a:spcAft>
            </a:pPr>
            <a:r>
              <a:rPr lang="de-CH" sz="1050" dirty="0" smtClean="0">
                <a:latin typeface="Arial" pitchFamily="34" charset="0"/>
                <a:cs typeface="Arial" pitchFamily="34" charset="0"/>
              </a:rPr>
              <a:t>Bastardindigo </a:t>
            </a:r>
            <a:r>
              <a:rPr lang="de-CH" sz="1050" i="1" dirty="0" smtClean="0">
                <a:latin typeface="Arial" pitchFamily="34" charset="0"/>
                <a:cs typeface="Arial" pitchFamily="34" charset="0"/>
              </a:rPr>
              <a:t>(Amorpha fruticosa)</a:t>
            </a:r>
          </a:p>
          <a:p>
            <a:pPr>
              <a:lnSpc>
                <a:spcPct val="114000"/>
              </a:lnSpc>
              <a:spcAft>
                <a:spcPts val="300"/>
              </a:spcAft>
            </a:pPr>
            <a:r>
              <a:rPr lang="de-CH" sz="1050" dirty="0" smtClean="0">
                <a:latin typeface="Arial" pitchFamily="34" charset="0"/>
                <a:cs typeface="Arial" pitchFamily="34" charset="0"/>
              </a:rPr>
              <a:t>Sommerflieder </a:t>
            </a:r>
            <a:r>
              <a:rPr lang="de-CH" sz="1050" i="1" dirty="0" smtClean="0">
                <a:latin typeface="Arial" pitchFamily="34" charset="0"/>
                <a:cs typeface="Arial" pitchFamily="34" charset="0"/>
              </a:rPr>
              <a:t>(Auddleja davidii)</a:t>
            </a:r>
          </a:p>
          <a:p>
            <a:pPr>
              <a:lnSpc>
                <a:spcPct val="114000"/>
              </a:lnSpc>
              <a:spcAft>
                <a:spcPts val="300"/>
              </a:spcAft>
            </a:pPr>
            <a:r>
              <a:rPr lang="de-CH" sz="1050" dirty="0" smtClean="0">
                <a:latin typeface="Arial" pitchFamily="34" charset="0"/>
                <a:cs typeface="Arial" pitchFamily="34" charset="0"/>
              </a:rPr>
              <a:t>Seidiger Hornstrauch </a:t>
            </a:r>
            <a:r>
              <a:rPr lang="de-CH" sz="1050" i="1" dirty="0" smtClean="0">
                <a:latin typeface="Arial" pitchFamily="34" charset="0"/>
                <a:cs typeface="Arial" pitchFamily="34" charset="0"/>
              </a:rPr>
              <a:t>(Cornus sericea)</a:t>
            </a:r>
          </a:p>
          <a:p>
            <a:pPr>
              <a:lnSpc>
                <a:spcPct val="114000"/>
              </a:lnSpc>
              <a:spcAft>
                <a:spcPts val="300"/>
              </a:spcAft>
            </a:pPr>
            <a:r>
              <a:rPr lang="de-CH" sz="1050" dirty="0" smtClean="0">
                <a:latin typeface="Arial" pitchFamily="34" charset="0"/>
                <a:cs typeface="Arial" pitchFamily="34" charset="0"/>
              </a:rPr>
              <a:t>Mahonie </a:t>
            </a:r>
            <a:r>
              <a:rPr lang="de-CH" sz="1050" i="1" dirty="0" smtClean="0">
                <a:latin typeface="Arial" pitchFamily="34" charset="0"/>
                <a:cs typeface="Arial" pitchFamily="34" charset="0"/>
              </a:rPr>
              <a:t>(Mahonia aquifolium)</a:t>
            </a:r>
          </a:p>
          <a:p>
            <a:pPr>
              <a:lnSpc>
                <a:spcPct val="114000"/>
              </a:lnSpc>
              <a:spcAft>
                <a:spcPts val="300"/>
              </a:spcAft>
            </a:pPr>
            <a:r>
              <a:rPr lang="de-CH" sz="1050" dirty="0" smtClean="0">
                <a:latin typeface="Arial" pitchFamily="34" charset="0"/>
                <a:cs typeface="Arial" pitchFamily="34" charset="0"/>
              </a:rPr>
              <a:t>Paulownie </a:t>
            </a:r>
            <a:r>
              <a:rPr lang="de-CH" sz="1050" i="1" dirty="0" smtClean="0">
                <a:latin typeface="Arial" pitchFamily="34" charset="0"/>
                <a:cs typeface="Arial" pitchFamily="34" charset="0"/>
              </a:rPr>
              <a:t>(Paulownia tomentosa)</a:t>
            </a:r>
          </a:p>
          <a:p>
            <a:pPr>
              <a:lnSpc>
                <a:spcPct val="114000"/>
              </a:lnSpc>
              <a:spcAft>
                <a:spcPts val="300"/>
              </a:spcAft>
            </a:pPr>
            <a:r>
              <a:rPr lang="de-CH" sz="1050" dirty="0" smtClean="0">
                <a:latin typeface="Arial" pitchFamily="34" charset="0"/>
                <a:cs typeface="Arial" pitchFamily="34" charset="0"/>
              </a:rPr>
              <a:t>Kirschlorbeer </a:t>
            </a:r>
            <a:r>
              <a:rPr lang="de-CH" sz="1050" i="1" dirty="0" smtClean="0">
                <a:latin typeface="Arial" pitchFamily="34" charset="0"/>
                <a:cs typeface="Arial" pitchFamily="34" charset="0"/>
              </a:rPr>
              <a:t>(Prunus laurocerasus)</a:t>
            </a:r>
          </a:p>
          <a:p>
            <a:pPr>
              <a:lnSpc>
                <a:spcPct val="114000"/>
              </a:lnSpc>
              <a:spcAft>
                <a:spcPts val="300"/>
              </a:spcAft>
            </a:pPr>
            <a:r>
              <a:rPr lang="de-CH" sz="1050" dirty="0" smtClean="0">
                <a:latin typeface="Arial" pitchFamily="34" charset="0"/>
                <a:cs typeface="Arial" pitchFamily="34" charset="0"/>
              </a:rPr>
              <a:t>Herbstkirsche </a:t>
            </a:r>
            <a:r>
              <a:rPr lang="de-CH" sz="1050" i="1" dirty="0" smtClean="0">
                <a:latin typeface="Arial" pitchFamily="34" charset="0"/>
                <a:cs typeface="Arial" pitchFamily="34" charset="0"/>
              </a:rPr>
              <a:t>(Prunus serotina)</a:t>
            </a:r>
          </a:p>
          <a:p>
            <a:pPr>
              <a:lnSpc>
                <a:spcPct val="114000"/>
              </a:lnSpc>
              <a:spcAft>
                <a:spcPts val="300"/>
              </a:spcAft>
            </a:pPr>
            <a:r>
              <a:rPr lang="de-CH" sz="1050" dirty="0" smtClean="0">
                <a:latin typeface="Arial" pitchFamily="34" charset="0"/>
                <a:cs typeface="Arial" pitchFamily="34" charset="0"/>
              </a:rPr>
              <a:t>Robinie, Scheinakazie </a:t>
            </a:r>
            <a:r>
              <a:rPr lang="de-CH" sz="1050" i="1" dirty="0" smtClean="0">
                <a:latin typeface="Arial" pitchFamily="34" charset="0"/>
                <a:cs typeface="Arial" pitchFamily="34" charset="0"/>
              </a:rPr>
              <a:t>(Robinia pseudoacacia)</a:t>
            </a:r>
          </a:p>
          <a:p>
            <a:pPr>
              <a:lnSpc>
                <a:spcPct val="114000"/>
              </a:lnSpc>
              <a:spcAft>
                <a:spcPts val="300"/>
              </a:spcAft>
            </a:pPr>
            <a:r>
              <a:rPr lang="de-CH" sz="1050" dirty="0" smtClean="0">
                <a:latin typeface="Arial" pitchFamily="34" charset="0"/>
                <a:cs typeface="Arial" pitchFamily="34" charset="0"/>
              </a:rPr>
              <a:t>Runzelblättriger Schneeball </a:t>
            </a:r>
            <a:r>
              <a:rPr lang="de-CH" sz="1050" i="1" dirty="0" smtClean="0">
                <a:latin typeface="Arial" pitchFamily="34" charset="0"/>
                <a:cs typeface="Arial" pitchFamily="34" charset="0"/>
              </a:rPr>
              <a:t>(Viburnum rhythidophyllum)</a:t>
            </a:r>
          </a:p>
          <a:p>
            <a:pPr>
              <a:lnSpc>
                <a:spcPct val="114000"/>
              </a:lnSpc>
              <a:spcAft>
                <a:spcPts val="300"/>
              </a:spcAft>
            </a:pPr>
            <a:r>
              <a:rPr lang="de-CH" sz="1050" dirty="0" smtClean="0">
                <a:latin typeface="Arial" pitchFamily="34" charset="0"/>
                <a:cs typeface="Arial" pitchFamily="34" charset="0"/>
              </a:rPr>
              <a:t>Hanfpalme, Japanische Fächerpalme </a:t>
            </a:r>
            <a:r>
              <a:rPr lang="de-CH" sz="1050" i="1" dirty="0" smtClean="0">
                <a:latin typeface="Arial" pitchFamily="34" charset="0"/>
                <a:cs typeface="Arial" pitchFamily="34" charset="0"/>
              </a:rPr>
              <a:t>(Trachycarpus fortunei)</a:t>
            </a:r>
          </a:p>
          <a:p>
            <a:pPr>
              <a:lnSpc>
                <a:spcPct val="114000"/>
              </a:lnSpc>
              <a:spcAft>
                <a:spcPts val="300"/>
              </a:spcAft>
            </a:pPr>
            <a:endParaRPr lang="de-CH" sz="1050" b="1" dirty="0" smtClean="0">
              <a:latin typeface="Arial" pitchFamily="34" charset="0"/>
              <a:cs typeface="Arial" pitchFamily="34" charset="0"/>
            </a:endParaRPr>
          </a:p>
          <a:p>
            <a:pPr>
              <a:lnSpc>
                <a:spcPct val="114000"/>
              </a:lnSpc>
              <a:spcAft>
                <a:spcPts val="300"/>
              </a:spcAft>
            </a:pPr>
            <a:r>
              <a:rPr lang="de-CH" sz="1050" b="1" dirty="0" smtClean="0">
                <a:latin typeface="Arial" pitchFamily="34" charset="0"/>
                <a:cs typeface="Arial" pitchFamily="34" charset="0"/>
              </a:rPr>
              <a:t>Kletterpflanzen</a:t>
            </a:r>
          </a:p>
          <a:p>
            <a:pPr>
              <a:lnSpc>
                <a:spcPct val="114000"/>
              </a:lnSpc>
              <a:spcAft>
                <a:spcPts val="300"/>
              </a:spcAft>
            </a:pPr>
            <a:r>
              <a:rPr lang="de-CH" sz="1050" dirty="0" smtClean="0">
                <a:latin typeface="Arial" pitchFamily="34" charset="0"/>
                <a:cs typeface="Arial" pitchFamily="34" charset="0"/>
              </a:rPr>
              <a:t>Henrys Geissblatt </a:t>
            </a:r>
            <a:r>
              <a:rPr lang="de-CH" sz="1050" i="1" dirty="0" smtClean="0">
                <a:latin typeface="Arial" pitchFamily="34" charset="0"/>
                <a:cs typeface="Arial" pitchFamily="34" charset="0"/>
              </a:rPr>
              <a:t>(Lonicera heryi)</a:t>
            </a:r>
          </a:p>
          <a:p>
            <a:pPr>
              <a:lnSpc>
                <a:spcPct val="114000"/>
              </a:lnSpc>
              <a:spcAft>
                <a:spcPts val="300"/>
              </a:spcAft>
            </a:pPr>
            <a:r>
              <a:rPr lang="de-CH" sz="1050" dirty="0" smtClean="0">
                <a:latin typeface="Arial" pitchFamily="34" charset="0"/>
                <a:cs typeface="Arial" pitchFamily="34" charset="0"/>
              </a:rPr>
              <a:t>Japanisches Geissblatt </a:t>
            </a:r>
            <a:r>
              <a:rPr lang="de-CH" sz="1050" i="1" dirty="0" smtClean="0">
                <a:latin typeface="Arial" pitchFamily="34" charset="0"/>
                <a:cs typeface="Arial" pitchFamily="34" charset="0"/>
              </a:rPr>
              <a:t>(Lonicera japonica)</a:t>
            </a:r>
          </a:p>
          <a:p>
            <a:pPr>
              <a:lnSpc>
                <a:spcPct val="114000"/>
              </a:lnSpc>
              <a:spcAft>
                <a:spcPts val="300"/>
              </a:spcAft>
            </a:pPr>
            <a:r>
              <a:rPr lang="de-CH" sz="1050" dirty="0" smtClean="0">
                <a:latin typeface="Arial" pitchFamily="34" charset="0"/>
                <a:cs typeface="Arial" pitchFamily="34" charset="0"/>
              </a:rPr>
              <a:t>Jungfernrebe </a:t>
            </a:r>
            <a:r>
              <a:rPr lang="de-CH" sz="1050" i="1" dirty="0" smtClean="0">
                <a:latin typeface="Arial" pitchFamily="34" charset="0"/>
                <a:cs typeface="Arial" pitchFamily="34" charset="0"/>
              </a:rPr>
              <a:t>(Parthenocissus inserta)</a:t>
            </a:r>
          </a:p>
          <a:p>
            <a:pPr>
              <a:lnSpc>
                <a:spcPct val="114000"/>
              </a:lnSpc>
              <a:spcAft>
                <a:spcPts val="300"/>
              </a:spcAft>
            </a:pPr>
            <a:endParaRPr lang="de-CH" sz="1050" dirty="0" smtClean="0">
              <a:latin typeface="Arial" pitchFamily="34" charset="0"/>
              <a:cs typeface="Arial" pitchFamily="34" charset="0"/>
            </a:endParaRPr>
          </a:p>
          <a:p>
            <a:pPr>
              <a:lnSpc>
                <a:spcPct val="114000"/>
              </a:lnSpc>
              <a:spcAft>
                <a:spcPts val="300"/>
              </a:spcAft>
            </a:pPr>
            <a:r>
              <a:rPr lang="de-CH" sz="1050" b="1" dirty="0" smtClean="0">
                <a:latin typeface="Arial" pitchFamily="34" charset="0"/>
                <a:cs typeface="Arial" pitchFamily="34" charset="0"/>
              </a:rPr>
              <a:t>Wasserpflanzen</a:t>
            </a:r>
          </a:p>
          <a:p>
            <a:pPr>
              <a:lnSpc>
                <a:spcPct val="114000"/>
              </a:lnSpc>
              <a:spcAft>
                <a:spcPts val="300"/>
              </a:spcAft>
            </a:pPr>
            <a:r>
              <a:rPr lang="de-CH" sz="1050" dirty="0" smtClean="0">
                <a:latin typeface="Arial" pitchFamily="34" charset="0"/>
                <a:cs typeface="Arial" pitchFamily="34" charset="0"/>
              </a:rPr>
              <a:t>Gewöhnliche Wasserpest </a:t>
            </a:r>
            <a:r>
              <a:rPr lang="de-CH" sz="1050" i="1" dirty="0" smtClean="0">
                <a:latin typeface="Arial" pitchFamily="34" charset="0"/>
                <a:cs typeface="Arial" pitchFamily="34" charset="0"/>
              </a:rPr>
              <a:t>(Elodea canadensis)</a:t>
            </a:r>
            <a:endParaRPr lang="de-CH" sz="1050" dirty="0" smtClean="0">
              <a:latin typeface="Arial" pitchFamily="34" charset="0"/>
              <a:cs typeface="Arial" pitchFamily="34" charset="0"/>
            </a:endParaRPr>
          </a:p>
        </p:txBody>
      </p:sp>
      <p:sp>
        <p:nvSpPr>
          <p:cNvPr id="11" name="Textfeld 10"/>
          <p:cNvSpPr txBox="1"/>
          <p:nvPr/>
        </p:nvSpPr>
        <p:spPr>
          <a:xfrm>
            <a:off x="368299" y="8985448"/>
            <a:ext cx="6121400" cy="576065"/>
          </a:xfrm>
          <a:prstGeom prst="rect">
            <a:avLst/>
          </a:prstGeom>
          <a:noFill/>
        </p:spPr>
        <p:txBody>
          <a:bodyPr wrap="square" lIns="0" tIns="0" rIns="0" bIns="0" rtlCol="0">
            <a:noAutofit/>
          </a:bodyPr>
          <a:lstStyle/>
          <a:p>
            <a:pPr marL="90488" indent="-90488">
              <a:lnSpc>
                <a:spcPct val="114000"/>
              </a:lnSpc>
              <a:spcAft>
                <a:spcPts val="300"/>
              </a:spcAft>
              <a:tabLst>
                <a:tab pos="90488" algn="l"/>
              </a:tabLst>
              <a:defRPr/>
            </a:pPr>
            <a:r>
              <a:rPr lang="de-CH" sz="1050" baseline="30000" dirty="0" smtClean="0">
                <a:latin typeface="Arial" pitchFamily="34" charset="0"/>
                <a:cs typeface="Arial" pitchFamily="34" charset="0"/>
              </a:rPr>
              <a:t>5	</a:t>
            </a:r>
            <a:r>
              <a:rPr lang="de-CH" sz="1050" dirty="0" smtClean="0">
                <a:latin typeface="Arial" pitchFamily="34" charset="0"/>
                <a:cs typeface="Arial" pitchFamily="34" charset="0"/>
              </a:rPr>
              <a:t>Arbeitsgruppe Invasive Neobiota: </a:t>
            </a:r>
            <a:r>
              <a:rPr lang="de-CH" sz="1050" i="1" dirty="0" smtClean="0">
                <a:latin typeface="Arial" pitchFamily="34" charset="0"/>
                <a:cs typeface="Arial" pitchFamily="34" charset="0"/>
              </a:rPr>
              <a:t>www.kvu.ch &gt; Arbeitsgruppen &gt; AGIN </a:t>
            </a:r>
            <a:endParaRPr lang="de-CH" sz="1050" dirty="0" smtClean="0">
              <a:latin typeface="Arial" pitchFamily="34" charset="0"/>
              <a:cs typeface="Arial" pitchFamily="34" charset="0"/>
            </a:endParaRPr>
          </a:p>
          <a:p>
            <a:pPr marL="90488" indent="-90488">
              <a:lnSpc>
                <a:spcPct val="114000"/>
              </a:lnSpc>
              <a:spcAft>
                <a:spcPts val="300"/>
              </a:spcAft>
              <a:tabLst>
                <a:tab pos="90488" algn="l"/>
              </a:tabLst>
              <a:defRPr/>
            </a:pPr>
            <a:r>
              <a:rPr lang="de-CH" sz="1050" baseline="30000" dirty="0" smtClean="0">
                <a:latin typeface="Arial" pitchFamily="34" charset="0"/>
                <a:cs typeface="Arial" pitchFamily="34" charset="0"/>
              </a:rPr>
              <a:t>6	</a:t>
            </a:r>
            <a:r>
              <a:rPr lang="de-CH" sz="1050" dirty="0" smtClean="0">
                <a:latin typeface="Arial" pitchFamily="34" charset="0"/>
                <a:cs typeface="Arial" pitchFamily="34" charset="0"/>
              </a:rPr>
              <a:t>Die Empfehlungen der AGIN beziehen sich auf die Schwarze- und Watch-Liste (Stand März 2013): </a:t>
            </a:r>
            <a:r>
              <a:rPr lang="de-CH" sz="1050" i="1" dirty="0" smtClean="0">
                <a:latin typeface="Arial" pitchFamily="34" charset="0"/>
                <a:cs typeface="Arial" pitchFamily="34" charset="0"/>
              </a:rPr>
              <a:t>www.infoflora.ch &gt; Flora &gt; Neophyten &gt; Listen &amp; Infoblätter</a:t>
            </a:r>
            <a:endParaRPr lang="de-CH" sz="1050"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6858001" cy="9903600"/>
          </a:xfrm>
          <a:prstGeom prst="rect">
            <a:avLst/>
          </a:prstGeom>
          <a:solidFill>
            <a:srgbClr val="D7E5F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4" name="Rechteck 13"/>
          <p:cNvSpPr/>
          <p:nvPr/>
        </p:nvSpPr>
        <p:spPr>
          <a:xfrm>
            <a:off x="368300" y="3096084"/>
            <a:ext cx="6121400" cy="812800"/>
          </a:xfrm>
          <a:prstGeom prst="rect">
            <a:avLst/>
          </a:prstGeom>
          <a:solidFill>
            <a:srgbClr val="FFC865"/>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6"/>
          <p:cNvSpPr txBox="1"/>
          <p:nvPr/>
        </p:nvSpPr>
        <p:spPr>
          <a:xfrm>
            <a:off x="368300" y="2432050"/>
            <a:ext cx="6121400" cy="7129463"/>
          </a:xfrm>
          <a:prstGeom prst="rect">
            <a:avLst/>
          </a:prstGeom>
          <a:noFill/>
        </p:spPr>
        <p:txBody>
          <a:bodyPr wrap="square" lIns="0" tIns="0" rIns="0" bIns="0" rtlCol="0">
            <a:noAutofit/>
          </a:bodyPr>
          <a:lstStyle/>
          <a:p>
            <a:pPr>
              <a:lnSpc>
                <a:spcPct val="114000"/>
              </a:lnSpc>
              <a:spcAft>
                <a:spcPts val="300"/>
              </a:spcAft>
            </a:pPr>
            <a:r>
              <a:rPr lang="de-CH" sz="1050" b="1" dirty="0" smtClean="0">
                <a:latin typeface="Arial" pitchFamily="34" charset="0"/>
                <a:cs typeface="Arial" pitchFamily="34" charset="0"/>
              </a:rPr>
              <a:t>Wie erkennt man, ob eine biologische Belastung vorliegt?</a:t>
            </a:r>
          </a:p>
          <a:p>
            <a:pPr marL="182563" indent="-182563">
              <a:spcAft>
                <a:spcPts val="300"/>
              </a:spcAft>
              <a:buFont typeface="Arial" pitchFamily="34" charset="0"/>
              <a:buChar char="•"/>
            </a:pPr>
            <a:r>
              <a:rPr lang="de-CH" sz="1050" dirty="0" smtClean="0">
                <a:latin typeface="Arial" pitchFamily="34" charset="0"/>
                <a:cs typeface="Arial" pitchFamily="34" charset="0"/>
              </a:rPr>
              <a:t>Begehung vor Ort (ev. unter Einbezug einer Fachperson)</a:t>
            </a:r>
          </a:p>
          <a:p>
            <a:pPr marL="182563" indent="-182563">
              <a:lnSpc>
                <a:spcPct val="114000"/>
              </a:lnSpc>
              <a:spcAft>
                <a:spcPts val="900"/>
              </a:spcAft>
              <a:buFont typeface="Arial" pitchFamily="34" charset="0"/>
              <a:buChar char="•"/>
            </a:pPr>
            <a:r>
              <a:rPr lang="de-CH" sz="1050" dirty="0" smtClean="0">
                <a:latin typeface="Arial" pitchFamily="34" charset="0"/>
                <a:cs typeface="Arial" pitchFamily="34" charset="0"/>
              </a:rPr>
              <a:t>Abklärung im Web-GIS des Kantons </a:t>
            </a:r>
            <a:r>
              <a:rPr lang="de-CH" sz="1050" i="1" dirty="0" smtClean="0">
                <a:latin typeface="Arial" pitchFamily="34" charset="0"/>
                <a:cs typeface="Arial" pitchFamily="34" charset="0"/>
              </a:rPr>
              <a:t>http://maps.zh.ch/ &gt; Neophyten</a:t>
            </a:r>
            <a:endParaRPr lang="de-CH" sz="1050" dirty="0" smtClean="0">
              <a:latin typeface="Arial" pitchFamily="34" charset="0"/>
              <a:cs typeface="Arial" pitchFamily="34" charset="0"/>
            </a:endParaRPr>
          </a:p>
          <a:p>
            <a:pPr indent="88900"/>
            <a:r>
              <a:rPr lang="de-CH" sz="1050" b="1" dirty="0" smtClean="0">
                <a:latin typeface="Arial" pitchFamily="34" charset="0"/>
                <a:cs typeface="Arial" pitchFamily="34" charset="0"/>
                <a:sym typeface="Wingdings" pitchFamily="2" charset="2"/>
              </a:rPr>
              <a:t>→</a:t>
            </a:r>
            <a:r>
              <a:rPr lang="de-CH" sz="1050" dirty="0" smtClean="0">
                <a:latin typeface="Arial" pitchFamily="34" charset="0"/>
                <a:cs typeface="Arial" pitchFamily="34" charset="0"/>
                <a:sym typeface="Wingdings" pitchFamily="2" charset="2"/>
              </a:rPr>
              <a:t> Der Kanton Zürich verlangt, dass beim Aushub, der mit Pflanzenteilen der Asiatischen </a:t>
            </a:r>
          </a:p>
          <a:p>
            <a:pPr marL="266700">
              <a:lnSpc>
                <a:spcPct val="114000"/>
              </a:lnSpc>
            </a:pPr>
            <a:r>
              <a:rPr lang="de-CH" sz="1050" dirty="0" smtClean="0">
                <a:latin typeface="Arial" pitchFamily="34" charset="0"/>
                <a:cs typeface="Arial" pitchFamily="34" charset="0"/>
                <a:sym typeface="Wingdings" pitchFamily="2" charset="2"/>
              </a:rPr>
              <a:t>Staudenknöteriche oder des Essigbaums belastet ist, ein befugter Altlastenberater beigezogen und das Zusatzformular „Belastete Standorte und Altlasten“ bei der örtlichen Behörde eingereicht wird. (Bauverfahrensverordnung (BVV) 700.6, Anhang 1.7.2)</a:t>
            </a:r>
          </a:p>
          <a:p>
            <a:pPr marL="266700" indent="-266700">
              <a:lnSpc>
                <a:spcPct val="114000"/>
              </a:lnSpc>
              <a:spcBef>
                <a:spcPts val="300"/>
              </a:spcBef>
            </a:pPr>
            <a:endParaRPr lang="de-CH" sz="1050" b="1" dirty="0" smtClean="0">
              <a:latin typeface="Arial" pitchFamily="34" charset="0"/>
              <a:cs typeface="Arial" pitchFamily="34" charset="0"/>
            </a:endParaRPr>
          </a:p>
          <a:p>
            <a:pPr>
              <a:lnSpc>
                <a:spcPct val="114000"/>
              </a:lnSpc>
              <a:spcAft>
                <a:spcPts val="300"/>
              </a:spcAft>
            </a:pPr>
            <a:r>
              <a:rPr lang="de-CH" sz="1050" b="1" dirty="0" smtClean="0">
                <a:latin typeface="Arial" pitchFamily="34" charset="0"/>
                <a:cs typeface="Arial" pitchFamily="34" charset="0"/>
              </a:rPr>
              <a:t>Durchführung der Arbeiten</a:t>
            </a:r>
          </a:p>
          <a:p>
            <a:pPr>
              <a:lnSpc>
                <a:spcPct val="114000"/>
              </a:lnSpc>
              <a:spcAft>
                <a:spcPts val="300"/>
              </a:spcAft>
            </a:pPr>
            <a:r>
              <a:rPr lang="de-CH" sz="1050" dirty="0" smtClean="0">
                <a:latin typeface="Arial" pitchFamily="34" charset="0"/>
                <a:cs typeface="Arial" pitchFamily="34" charset="0"/>
              </a:rPr>
              <a:t>Grundsätzlich ist darauf zu achten, dass biologisch belastetes Material nicht verteilt oder mit unbelastetem Aushub vermischt wird.</a:t>
            </a:r>
          </a:p>
          <a:p>
            <a:pPr marL="182563" indent="-182563">
              <a:spcAft>
                <a:spcPts val="300"/>
              </a:spcAft>
              <a:buFont typeface="Arial" pitchFamily="34" charset="0"/>
              <a:buChar char="•"/>
            </a:pPr>
            <a:r>
              <a:rPr lang="de-CH" sz="1050" dirty="0" smtClean="0">
                <a:latin typeface="Arial" pitchFamily="34" charset="0"/>
                <a:cs typeface="Arial" pitchFamily="34" charset="0"/>
              </a:rPr>
              <a:t>Information der beteiligten Arbeiter</a:t>
            </a:r>
          </a:p>
          <a:p>
            <a:pPr marL="182563" indent="-182563">
              <a:spcAft>
                <a:spcPts val="300"/>
              </a:spcAft>
              <a:buFont typeface="Arial" pitchFamily="34" charset="0"/>
              <a:buChar char="•"/>
            </a:pPr>
            <a:r>
              <a:rPr lang="de-CH" sz="1050" dirty="0" smtClean="0">
                <a:latin typeface="Arial" pitchFamily="34" charset="0"/>
                <a:cs typeface="Arial" pitchFamily="34" charset="0"/>
              </a:rPr>
              <a:t>Markieren des biologisch belasteten Aushubperimeters</a:t>
            </a:r>
          </a:p>
          <a:p>
            <a:pPr marL="182563" indent="-182563">
              <a:spcAft>
                <a:spcPts val="300"/>
              </a:spcAft>
              <a:buFont typeface="Arial" pitchFamily="34" charset="0"/>
              <a:buChar char="•"/>
            </a:pPr>
            <a:r>
              <a:rPr lang="de-CH" sz="1050" dirty="0" smtClean="0">
                <a:latin typeface="Arial" pitchFamily="34" charset="0"/>
                <a:cs typeface="Arial" pitchFamily="34" charset="0"/>
              </a:rPr>
              <a:t>Zurückführen des belasteten Bodenmaterials in die Baugrube (nur am Entnahmeort) oder derart entsorgen, dass eine weitere Ausbreitung ausgeschlossen ist</a:t>
            </a:r>
          </a:p>
          <a:p>
            <a:pPr marL="182563" indent="-182563">
              <a:buFont typeface="Arial" pitchFamily="34" charset="0"/>
              <a:buChar char="•"/>
            </a:pPr>
            <a:r>
              <a:rPr lang="de-CH" sz="1050" dirty="0" smtClean="0">
                <a:latin typeface="Arial" pitchFamily="34" charset="0"/>
                <a:cs typeface="Arial" pitchFamily="34" charset="0"/>
              </a:rPr>
              <a:t>Verwendete Maschinen und Fahrzeuge reinigen (Verschleppungsgefahr)</a:t>
            </a:r>
          </a:p>
          <a:p>
            <a:endParaRPr lang="de-CH" sz="900" dirty="0" smtClean="0">
              <a:latin typeface="Arial" pitchFamily="34" charset="0"/>
              <a:cs typeface="Arial" pitchFamily="34" charset="0"/>
            </a:endParaRPr>
          </a:p>
          <a:p>
            <a:pPr>
              <a:lnSpc>
                <a:spcPct val="114000"/>
              </a:lnSpc>
              <a:spcAft>
                <a:spcPts val="300"/>
              </a:spcAft>
            </a:pPr>
            <a:r>
              <a:rPr lang="de-CH" sz="1050" b="1" dirty="0" smtClean="0">
                <a:latin typeface="Arial" pitchFamily="34" charset="0"/>
                <a:cs typeface="Arial" pitchFamily="34" charset="0"/>
              </a:rPr>
              <a:t>Konsequenzen bei unsachgemässem Umgang mit biologisch belastetem Aushub</a:t>
            </a:r>
          </a:p>
          <a:p>
            <a:pPr>
              <a:lnSpc>
                <a:spcPct val="114000"/>
              </a:lnSpc>
              <a:spcAft>
                <a:spcPts val="300"/>
              </a:spcAft>
            </a:pPr>
            <a:r>
              <a:rPr lang="de-CH" sz="1050" dirty="0" smtClean="0">
                <a:latin typeface="Arial" pitchFamily="34" charset="0"/>
                <a:cs typeface="Arial" pitchFamily="34" charset="0"/>
              </a:rPr>
              <a:t>Eine unerlaubte Verbreitung von biologisch belastetem Material wird in der Regel rasch entdeckt (invasive Neophyten wachsen schnell nach). In diesem Fall kann, aufgrund des Verursacherprinzips, eine Kostenüberwälzung auf Private erfolgen (Ausbaggern des biologisch belasteten Materials auf Kosten des Verursachers).</a:t>
            </a:r>
            <a:endParaRPr lang="de-CH" sz="1050" b="1" dirty="0" smtClean="0">
              <a:latin typeface="Arial" pitchFamily="34" charset="0"/>
              <a:cs typeface="Arial" pitchFamily="34" charset="0"/>
            </a:endParaRPr>
          </a:p>
          <a:p>
            <a:pPr>
              <a:lnSpc>
                <a:spcPct val="114000"/>
              </a:lnSpc>
              <a:spcAft>
                <a:spcPts val="300"/>
              </a:spcAft>
            </a:pPr>
            <a:r>
              <a:rPr lang="de-CH" sz="1050" b="1" dirty="0" smtClean="0">
                <a:latin typeface="Arial" pitchFamily="34" charset="0"/>
                <a:cs typeface="Arial" pitchFamily="34" charset="0"/>
              </a:rPr>
              <a:t>Illegales Deponieren </a:t>
            </a:r>
            <a:r>
              <a:rPr lang="de-CH" sz="1050" dirty="0" smtClean="0">
                <a:latin typeface="Arial" pitchFamily="34" charset="0"/>
                <a:cs typeface="Arial" pitchFamily="34" charset="0"/>
              </a:rPr>
              <a:t>von biologisch belastetem Bodenmaterial ist zudem </a:t>
            </a:r>
            <a:r>
              <a:rPr lang="de-CH" sz="1050" b="1" dirty="0" smtClean="0">
                <a:latin typeface="Arial" pitchFamily="34" charset="0"/>
                <a:cs typeface="Arial" pitchFamily="34" charset="0"/>
              </a:rPr>
              <a:t>strafbar</a:t>
            </a:r>
            <a:r>
              <a:rPr lang="de-CH" sz="1050" dirty="0" smtClean="0">
                <a:latin typeface="Arial" pitchFamily="34" charset="0"/>
                <a:cs typeface="Arial" pitchFamily="34" charset="0"/>
              </a:rPr>
              <a:t>, vergleichbar zu illegalem Deponieren chemisch belasteter Materialien.</a:t>
            </a:r>
            <a:r>
              <a:rPr lang="de-CH" sz="1050" baseline="30000" dirty="0" smtClean="0">
                <a:latin typeface="Arial" pitchFamily="34" charset="0"/>
                <a:cs typeface="Arial" pitchFamily="34" charset="0"/>
              </a:rPr>
              <a:t>8</a:t>
            </a:r>
          </a:p>
          <a:p>
            <a:endParaRPr lang="de-CH" sz="800" dirty="0" smtClean="0">
              <a:latin typeface="Arial" pitchFamily="34" charset="0"/>
              <a:cs typeface="Arial" pitchFamily="34" charset="0"/>
            </a:endParaRPr>
          </a:p>
          <a:p>
            <a:pPr>
              <a:lnSpc>
                <a:spcPct val="114000"/>
              </a:lnSpc>
              <a:spcAft>
                <a:spcPts val="300"/>
              </a:spcAft>
              <a:defRPr/>
            </a:pPr>
            <a:r>
              <a:rPr lang="de-CH" sz="1050" baseline="30000" dirty="0" smtClean="0">
                <a:latin typeface="Arial" pitchFamily="34" charset="0"/>
                <a:cs typeface="Arial" pitchFamily="34" charset="0"/>
              </a:rPr>
              <a:t>7</a:t>
            </a:r>
            <a:r>
              <a:rPr lang="de-CH" sz="1050" dirty="0" smtClean="0">
                <a:latin typeface="Arial" pitchFamily="34" charset="0"/>
                <a:cs typeface="Arial" pitchFamily="34" charset="0"/>
              </a:rPr>
              <a:t> </a:t>
            </a:r>
            <a:r>
              <a:rPr lang="de-CH" sz="950" dirty="0" smtClean="0">
                <a:latin typeface="Arial" pitchFamily="34" charset="0"/>
                <a:cs typeface="Arial" pitchFamily="34" charset="0"/>
              </a:rPr>
              <a:t>Freisetzungsverordnung Art. 15 Abs. 3</a:t>
            </a:r>
            <a:r>
              <a:rPr lang="de-CH" sz="1050" dirty="0" smtClean="0">
                <a:latin typeface="Arial" pitchFamily="34" charset="0"/>
                <a:cs typeface="Arial" pitchFamily="34" charset="0"/>
              </a:rPr>
              <a:t/>
            </a:r>
            <a:br>
              <a:rPr lang="de-CH" sz="1050" dirty="0" smtClean="0">
                <a:latin typeface="Arial" pitchFamily="34" charset="0"/>
                <a:cs typeface="Arial" pitchFamily="34" charset="0"/>
              </a:rPr>
            </a:br>
            <a:r>
              <a:rPr lang="de-CH" sz="1050" baseline="30000" dirty="0" smtClean="0">
                <a:latin typeface="Arial" pitchFamily="34" charset="0"/>
                <a:cs typeface="Arial" pitchFamily="34" charset="0"/>
              </a:rPr>
              <a:t>8</a:t>
            </a:r>
            <a:r>
              <a:rPr lang="de-CH" sz="1050" dirty="0" smtClean="0">
                <a:latin typeface="Arial" pitchFamily="34" charset="0"/>
                <a:cs typeface="Arial" pitchFamily="34" charset="0"/>
              </a:rPr>
              <a:t> </a:t>
            </a:r>
            <a:r>
              <a:rPr lang="de-CH" sz="950" dirty="0" smtClean="0">
                <a:latin typeface="Arial" pitchFamily="34" charset="0"/>
                <a:cs typeface="Arial" pitchFamily="34" charset="0"/>
              </a:rPr>
              <a:t>Umweltschutzgesetz Art. 30e</a:t>
            </a:r>
          </a:p>
        </p:txBody>
      </p:sp>
      <p:sp>
        <p:nvSpPr>
          <p:cNvPr id="9" name="Textfeld 8"/>
          <p:cNvSpPr txBox="1"/>
          <p:nvPr/>
        </p:nvSpPr>
        <p:spPr>
          <a:xfrm>
            <a:off x="368300" y="381000"/>
            <a:ext cx="6121400" cy="900113"/>
          </a:xfrm>
          <a:prstGeom prst="rect">
            <a:avLst/>
          </a:prstGeom>
          <a:noFill/>
        </p:spPr>
        <p:txBody>
          <a:bodyPr wrap="square" lIns="0" tIns="0" rIns="0" bIns="0" rtlCol="0">
            <a:noAutofit/>
          </a:bodyPr>
          <a:lstStyle/>
          <a:p>
            <a:pPr>
              <a:spcAft>
                <a:spcPts val="800"/>
              </a:spcAft>
            </a:pPr>
            <a:r>
              <a:rPr lang="de-CH" sz="2500" b="1" dirty="0" smtClean="0">
                <a:latin typeface="Arial Black" pitchFamily="34" charset="0"/>
              </a:rPr>
              <a:t>Für alle Bauvorhaben</a:t>
            </a:r>
          </a:p>
          <a:p>
            <a:pPr>
              <a:spcAft>
                <a:spcPts val="800"/>
              </a:spcAft>
            </a:pPr>
            <a:r>
              <a:rPr lang="de-CH" sz="2200" b="1" dirty="0" smtClean="0">
                <a:latin typeface="Arial Black" pitchFamily="34" charset="0"/>
              </a:rPr>
              <a:t>Aushub</a:t>
            </a:r>
            <a:endParaRPr lang="de-CH" sz="2200" dirty="0">
              <a:latin typeface="Arial Black" pitchFamily="34" charset="0"/>
            </a:endParaRPr>
          </a:p>
        </p:txBody>
      </p:sp>
      <p:sp>
        <p:nvSpPr>
          <p:cNvPr id="5" name="Textfeld 4"/>
          <p:cNvSpPr txBox="1"/>
          <p:nvPr/>
        </p:nvSpPr>
        <p:spPr>
          <a:xfrm>
            <a:off x="368300" y="1281113"/>
            <a:ext cx="6121400" cy="1150937"/>
          </a:xfrm>
          <a:prstGeom prst="rect">
            <a:avLst/>
          </a:prstGeom>
          <a:noFill/>
        </p:spPr>
        <p:txBody>
          <a:bodyPr wrap="square" lIns="0" tIns="0" rIns="0" bIns="0" rtlCol="0">
            <a:noAutofit/>
          </a:bodyPr>
          <a:lstStyle/>
          <a:p>
            <a:r>
              <a:rPr lang="de-CH" sz="1300" dirty="0" smtClean="0">
                <a:latin typeface="Arial Black" pitchFamily="34" charset="0"/>
              </a:rPr>
              <a:t>Biologisch belasteter Aushub ist ausgehobenes Boden- resp. Erdmaterial, in dem fortpflanzungsfähige Pflanzenteile verbotener invasiver Neophyten</a:t>
            </a:r>
            <a:r>
              <a:rPr lang="de-CH" sz="1300" baseline="30000" dirty="0" smtClean="0">
                <a:latin typeface="Arial Black" pitchFamily="34" charset="0"/>
              </a:rPr>
              <a:t> </a:t>
            </a:r>
            <a:r>
              <a:rPr lang="de-CH" sz="1300" dirty="0" smtClean="0">
                <a:latin typeface="Arial Black" pitchFamily="34" charset="0"/>
              </a:rPr>
              <a:t>enthalten sind. Solcher Aushub muss am Entnahmeort verwertet (zurück in die Baugrube) oder derart </a:t>
            </a:r>
            <a:r>
              <a:rPr lang="de-CH" sz="1300" dirty="0" err="1" smtClean="0">
                <a:latin typeface="Arial Black" pitchFamily="34" charset="0"/>
              </a:rPr>
              <a:t>ent</a:t>
            </a:r>
            <a:r>
              <a:rPr lang="de-CH" sz="1300" dirty="0" smtClean="0">
                <a:latin typeface="Arial Black" pitchFamily="34" charset="0"/>
              </a:rPr>
              <a:t>-sorgt werden, dass eine weitere Ausbreitung ausgeschlossen ist.</a:t>
            </a:r>
            <a:r>
              <a:rPr lang="de-CH" sz="1300" baseline="30000" dirty="0" smtClean="0">
                <a:latin typeface="Arial Black" pitchFamily="34" charset="0"/>
              </a:rPr>
              <a:t>7</a:t>
            </a:r>
            <a:endParaRPr lang="de-CH" sz="1300" dirty="0">
              <a:latin typeface="Arial Black" pitchFamily="34" charset="0"/>
            </a:endParaRPr>
          </a:p>
        </p:txBody>
      </p:sp>
      <p:pic>
        <p:nvPicPr>
          <p:cNvPr id="10" name="Grafik 9" descr="Aushub_13_NutzungBDfrei.JPG"/>
          <p:cNvPicPr>
            <a:picLocks noChangeAspect="1"/>
          </p:cNvPicPr>
          <p:nvPr/>
        </p:nvPicPr>
        <p:blipFill>
          <a:blip r:embed="rId2" cstate="print"/>
          <a:srcRect l="30679" b="11375"/>
          <a:stretch>
            <a:fillRect/>
          </a:stretch>
        </p:blipFill>
        <p:spPr>
          <a:xfrm>
            <a:off x="3823404" y="7185248"/>
            <a:ext cx="2478194" cy="2376265"/>
          </a:xfrm>
          <a:prstGeom prst="rect">
            <a:avLst/>
          </a:prstGeom>
        </p:spPr>
      </p:pic>
      <p:grpSp>
        <p:nvGrpSpPr>
          <p:cNvPr id="16" name="Gruppieren 15"/>
          <p:cNvGrpSpPr/>
          <p:nvPr/>
        </p:nvGrpSpPr>
        <p:grpSpPr>
          <a:xfrm>
            <a:off x="512316" y="7797315"/>
            <a:ext cx="2772668" cy="1764197"/>
            <a:chOff x="368300" y="7586795"/>
            <a:chExt cx="2976064" cy="1974718"/>
          </a:xfrm>
        </p:grpSpPr>
        <p:pic>
          <p:nvPicPr>
            <p:cNvPr id="1026" name="Picture 2"/>
            <p:cNvPicPr>
              <a:picLocks noChangeAspect="1" noChangeArrowheads="1"/>
            </p:cNvPicPr>
            <p:nvPr/>
          </p:nvPicPr>
          <p:blipFill>
            <a:blip r:embed="rId3" cstate="print"/>
            <a:srcRect b="11529"/>
            <a:stretch>
              <a:fillRect/>
            </a:stretch>
          </p:blipFill>
          <p:spPr bwMode="auto">
            <a:xfrm>
              <a:off x="368300" y="7586795"/>
              <a:ext cx="2976064" cy="1974718"/>
            </a:xfrm>
            <a:prstGeom prst="rect">
              <a:avLst/>
            </a:prstGeom>
            <a:noFill/>
            <a:ln w="9525">
              <a:noFill/>
              <a:miter lim="800000"/>
              <a:headEnd/>
              <a:tailEnd/>
            </a:ln>
            <a:effectLst/>
          </p:spPr>
        </p:pic>
        <p:grpSp>
          <p:nvGrpSpPr>
            <p:cNvPr id="11" name="Gruppieren 10"/>
            <p:cNvGrpSpPr/>
            <p:nvPr/>
          </p:nvGrpSpPr>
          <p:grpSpPr>
            <a:xfrm>
              <a:off x="440668" y="8841394"/>
              <a:ext cx="603428" cy="603430"/>
              <a:chOff x="251930" y="5400961"/>
              <a:chExt cx="468051" cy="468052"/>
            </a:xfrm>
          </p:grpSpPr>
          <p:sp>
            <p:nvSpPr>
              <p:cNvPr id="12" name="Ellipse 11"/>
              <p:cNvSpPr/>
              <p:nvPr/>
            </p:nvSpPr>
            <p:spPr>
              <a:xfrm>
                <a:off x="251930" y="5400961"/>
                <a:ext cx="468051" cy="468052"/>
              </a:xfrm>
              <a:prstGeom prst="ellipse">
                <a:avLst/>
              </a:prstGeom>
              <a:solidFill>
                <a:srgbClr val="FF0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3" name="Ellipse 12"/>
              <p:cNvSpPr>
                <a:spLocks noChangeAspect="1"/>
              </p:cNvSpPr>
              <p:nvPr/>
            </p:nvSpPr>
            <p:spPr>
              <a:xfrm>
                <a:off x="324000" y="5472000"/>
                <a:ext cx="323999"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6858000" cy="9903600"/>
          </a:xfrm>
          <a:prstGeom prst="rect">
            <a:avLst/>
          </a:prstGeom>
          <a:solidFill>
            <a:srgbClr val="D7E5F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Textfeld 8"/>
          <p:cNvSpPr txBox="1"/>
          <p:nvPr/>
        </p:nvSpPr>
        <p:spPr>
          <a:xfrm>
            <a:off x="368300" y="381000"/>
            <a:ext cx="6121400" cy="900113"/>
          </a:xfrm>
          <a:prstGeom prst="rect">
            <a:avLst/>
          </a:prstGeom>
          <a:noFill/>
        </p:spPr>
        <p:txBody>
          <a:bodyPr wrap="square" lIns="0" tIns="0" rIns="0" bIns="0" rtlCol="0">
            <a:noAutofit/>
          </a:bodyPr>
          <a:lstStyle/>
          <a:p>
            <a:pPr>
              <a:spcAft>
                <a:spcPts val="800"/>
              </a:spcAft>
            </a:pPr>
            <a:endParaRPr lang="de-CH" sz="2500" b="1" dirty="0" smtClean="0">
              <a:latin typeface="Arial Black" pitchFamily="34" charset="0"/>
            </a:endParaRPr>
          </a:p>
          <a:p>
            <a:pPr>
              <a:spcAft>
                <a:spcPts val="800"/>
              </a:spcAft>
            </a:pPr>
            <a:r>
              <a:rPr lang="de-CH" sz="2200" b="1" dirty="0" smtClean="0">
                <a:latin typeface="Arial Black" pitchFamily="34" charset="0"/>
              </a:rPr>
              <a:t>Grüngut</a:t>
            </a:r>
            <a:endParaRPr lang="de-CH" sz="2200" dirty="0">
              <a:latin typeface="Arial Black" pitchFamily="34" charset="0"/>
            </a:endParaRPr>
          </a:p>
        </p:txBody>
      </p:sp>
      <p:sp>
        <p:nvSpPr>
          <p:cNvPr id="5" name="Textfeld 4"/>
          <p:cNvSpPr txBox="1"/>
          <p:nvPr/>
        </p:nvSpPr>
        <p:spPr>
          <a:xfrm>
            <a:off x="368300" y="1281113"/>
            <a:ext cx="6121400" cy="1150937"/>
          </a:xfrm>
          <a:prstGeom prst="rect">
            <a:avLst/>
          </a:prstGeom>
          <a:noFill/>
        </p:spPr>
        <p:txBody>
          <a:bodyPr wrap="square" lIns="0" tIns="0" rIns="0" bIns="0" rtlCol="0">
            <a:noAutofit/>
          </a:bodyPr>
          <a:lstStyle/>
          <a:p>
            <a:r>
              <a:rPr lang="de-CH" sz="1300" dirty="0" smtClean="0">
                <a:latin typeface="Arial Black" pitchFamily="34" charset="0"/>
              </a:rPr>
              <a:t>Die korrekte Entsorgung von Pflanzenmaterial ist sowohl </a:t>
            </a:r>
            <a:r>
              <a:rPr lang="de-CH" sz="1300" dirty="0" err="1" smtClean="0">
                <a:latin typeface="Arial Black" pitchFamily="34" charset="0"/>
              </a:rPr>
              <a:t>Be-kämpfung</a:t>
            </a:r>
            <a:r>
              <a:rPr lang="de-CH" sz="1300" dirty="0" smtClean="0">
                <a:latin typeface="Arial Black" pitchFamily="34" charset="0"/>
              </a:rPr>
              <a:t> wie auch Prävention und daher doppelt wichtig.</a:t>
            </a:r>
          </a:p>
        </p:txBody>
      </p:sp>
      <p:sp>
        <p:nvSpPr>
          <p:cNvPr id="7" name="Textfeld 6"/>
          <p:cNvSpPr txBox="1"/>
          <p:nvPr/>
        </p:nvSpPr>
        <p:spPr>
          <a:xfrm>
            <a:off x="368300" y="2432050"/>
            <a:ext cx="6121400" cy="7129463"/>
          </a:xfrm>
          <a:prstGeom prst="rect">
            <a:avLst/>
          </a:prstGeom>
          <a:noFill/>
        </p:spPr>
        <p:txBody>
          <a:bodyPr wrap="square" lIns="0" tIns="0" rIns="0" bIns="0" rtlCol="0">
            <a:noAutofit/>
          </a:bodyPr>
          <a:lstStyle/>
          <a:p>
            <a:pPr>
              <a:lnSpc>
                <a:spcPct val="114000"/>
              </a:lnSpc>
              <a:spcAft>
                <a:spcPts val="300"/>
              </a:spcAft>
            </a:pPr>
            <a:r>
              <a:rPr lang="de-CH" sz="1050" b="1" dirty="0" smtClean="0">
                <a:latin typeface="Arial" pitchFamily="34" charset="0"/>
                <a:cs typeface="Arial" pitchFamily="34" charset="0"/>
              </a:rPr>
              <a:t>Entsorgung verbotener invasiver Neophyten</a:t>
            </a:r>
            <a:r>
              <a:rPr lang="de-CH" sz="1050" b="1" baseline="30000" dirty="0" smtClean="0">
                <a:latin typeface="Arial" pitchFamily="34" charset="0"/>
                <a:cs typeface="Arial" pitchFamily="34" charset="0"/>
              </a:rPr>
              <a:t>9</a:t>
            </a:r>
            <a:r>
              <a:rPr lang="de-CH" sz="1050" b="1" dirty="0" smtClean="0">
                <a:latin typeface="Arial" pitchFamily="34" charset="0"/>
                <a:cs typeface="Arial" pitchFamily="34" charset="0"/>
              </a:rPr>
              <a:t>:</a:t>
            </a:r>
          </a:p>
          <a:p>
            <a:pPr>
              <a:lnSpc>
                <a:spcPct val="114000"/>
              </a:lnSpc>
              <a:spcAft>
                <a:spcPts val="300"/>
              </a:spcAft>
            </a:pPr>
            <a:r>
              <a:rPr lang="de-CH" sz="1050" dirty="0" smtClean="0">
                <a:latin typeface="Arial" pitchFamily="34" charset="0"/>
                <a:cs typeface="Arial" pitchFamily="34" charset="0"/>
              </a:rPr>
              <a:t>Grüngut von verbotenen invasiven Neophyten muss so entsorgt werden, dass keine weitere Ausbreitung möglich ist (Pflanzenmaterial nicht zwischenlagern und beim Transport abdecken). </a:t>
            </a:r>
          </a:p>
          <a:p>
            <a:pPr>
              <a:lnSpc>
                <a:spcPct val="114000"/>
              </a:lnSpc>
              <a:spcAft>
                <a:spcPts val="300"/>
              </a:spcAft>
            </a:pPr>
            <a:r>
              <a:rPr lang="de-CH" sz="1050" b="1" dirty="0" smtClean="0">
                <a:latin typeface="Arial" pitchFamily="34" charset="0"/>
                <a:cs typeface="Arial" pitchFamily="34" charset="0"/>
              </a:rPr>
              <a:t>Illegales Deponieren </a:t>
            </a:r>
            <a:r>
              <a:rPr lang="de-CH" sz="1050" dirty="0" smtClean="0">
                <a:latin typeface="Arial" pitchFamily="34" charset="0"/>
                <a:cs typeface="Arial" pitchFamily="34" charset="0"/>
              </a:rPr>
              <a:t>von Grüngut jeglicher Art ist </a:t>
            </a:r>
            <a:r>
              <a:rPr lang="de-CH" sz="1050" b="1" dirty="0" smtClean="0">
                <a:latin typeface="Arial" pitchFamily="34" charset="0"/>
                <a:cs typeface="Arial" pitchFamily="34" charset="0"/>
              </a:rPr>
              <a:t>strafbar</a:t>
            </a:r>
            <a:r>
              <a:rPr lang="de-CH" sz="1050" dirty="0" smtClean="0">
                <a:latin typeface="Arial" pitchFamily="34" charset="0"/>
                <a:cs typeface="Arial" pitchFamily="34" charset="0"/>
              </a:rPr>
              <a:t>.</a:t>
            </a:r>
            <a:r>
              <a:rPr lang="de-CH" sz="1050" baseline="30000" dirty="0" smtClean="0">
                <a:latin typeface="Arial" pitchFamily="34" charset="0"/>
                <a:cs typeface="Arial" pitchFamily="34" charset="0"/>
              </a:rPr>
              <a:t>8</a:t>
            </a:r>
          </a:p>
          <a:p>
            <a:pPr>
              <a:lnSpc>
                <a:spcPct val="114000"/>
              </a:lnSpc>
              <a:spcAft>
                <a:spcPts val="300"/>
              </a:spcAft>
            </a:pPr>
            <a:endParaRPr lang="de-CH" sz="1050" b="1" dirty="0" smtClean="0">
              <a:latin typeface="Arial" pitchFamily="34" charset="0"/>
              <a:cs typeface="Arial" pitchFamily="34" charset="0"/>
            </a:endParaRPr>
          </a:p>
          <a:p>
            <a:pPr>
              <a:lnSpc>
                <a:spcPct val="114000"/>
              </a:lnSpc>
              <a:spcAft>
                <a:spcPts val="300"/>
              </a:spcAft>
            </a:pPr>
            <a:r>
              <a:rPr lang="de-CH" sz="1050" b="1" dirty="0" smtClean="0">
                <a:latin typeface="Arial" pitchFamily="34" charset="0"/>
                <a:cs typeface="Arial" pitchFamily="34" charset="0"/>
              </a:rPr>
              <a:t>Ambrosia :</a:t>
            </a:r>
          </a:p>
          <a:p>
            <a:pPr marL="179388" indent="-179388">
              <a:lnSpc>
                <a:spcPct val="114000"/>
              </a:lnSpc>
              <a:spcAft>
                <a:spcPts val="300"/>
              </a:spcAft>
              <a:buFont typeface="Arial" pitchFamily="34" charset="0"/>
              <a:buChar char="•"/>
            </a:pPr>
            <a:r>
              <a:rPr lang="de-CH" sz="1050" dirty="0" smtClean="0">
                <a:latin typeface="Arial" pitchFamily="34" charset="0"/>
                <a:cs typeface="Arial" pitchFamily="34" charset="0"/>
              </a:rPr>
              <a:t>Sämtliches Pflanzenmaterial der Kehrichtverbrennung übergeben</a:t>
            </a:r>
          </a:p>
          <a:p>
            <a:pPr>
              <a:lnSpc>
                <a:spcPct val="114000"/>
              </a:lnSpc>
              <a:spcAft>
                <a:spcPts val="300"/>
              </a:spcAft>
            </a:pPr>
            <a:r>
              <a:rPr lang="de-CH" sz="1050" b="1" dirty="0" smtClean="0">
                <a:latin typeface="Arial" pitchFamily="34" charset="0"/>
                <a:cs typeface="Arial" pitchFamily="34" charset="0"/>
              </a:rPr>
              <a:t>Asiatische Staudenknöteriche:</a:t>
            </a:r>
          </a:p>
          <a:p>
            <a:pPr marL="179388" indent="-179388">
              <a:lnSpc>
                <a:spcPct val="114000"/>
              </a:lnSpc>
              <a:spcAft>
                <a:spcPts val="300"/>
              </a:spcAft>
              <a:buFont typeface="Arial" pitchFamily="34" charset="0"/>
              <a:buChar char="•"/>
            </a:pPr>
            <a:r>
              <a:rPr lang="de-CH" sz="1050" dirty="0" smtClean="0">
                <a:latin typeface="Arial" pitchFamily="34" charset="0"/>
                <a:cs typeface="Arial" pitchFamily="34" charset="0"/>
              </a:rPr>
              <a:t>Unterirdische Pflanzenteile (Rhizome) der Kehrichtverbrennung übergeben</a:t>
            </a:r>
          </a:p>
          <a:p>
            <a:pPr marL="179388" indent="-179388">
              <a:lnSpc>
                <a:spcPct val="114000"/>
              </a:lnSpc>
              <a:spcAft>
                <a:spcPts val="300"/>
              </a:spcAft>
              <a:buFont typeface="Arial" pitchFamily="34" charset="0"/>
              <a:buChar char="•"/>
            </a:pPr>
            <a:r>
              <a:rPr lang="de-CH" sz="1050" dirty="0" smtClean="0">
                <a:latin typeface="Arial" pitchFamily="34" charset="0"/>
                <a:cs typeface="Arial" pitchFamily="34" charset="0"/>
              </a:rPr>
              <a:t>Oberirdische Pflanzenteile (Stängel) der lokalen Grünabfuhr übergeben </a:t>
            </a:r>
          </a:p>
          <a:p>
            <a:pPr marL="179388" indent="-179388">
              <a:lnSpc>
                <a:spcPct val="114000"/>
              </a:lnSpc>
              <a:spcAft>
                <a:spcPts val="300"/>
              </a:spcAft>
            </a:pPr>
            <a:r>
              <a:rPr lang="de-CH" sz="1050" b="1" dirty="0" smtClean="0">
                <a:latin typeface="Arial" pitchFamily="34" charset="0"/>
                <a:cs typeface="Arial" pitchFamily="34" charset="0"/>
              </a:rPr>
              <a:t>Essigbaum:</a:t>
            </a:r>
          </a:p>
          <a:p>
            <a:pPr marL="179388" indent="-179388">
              <a:lnSpc>
                <a:spcPct val="114000"/>
              </a:lnSpc>
              <a:spcAft>
                <a:spcPts val="300"/>
              </a:spcAft>
              <a:buFont typeface="Arial" pitchFamily="34" charset="0"/>
              <a:buChar char="•"/>
            </a:pPr>
            <a:r>
              <a:rPr lang="de-CH" sz="1050" dirty="0" smtClean="0">
                <a:latin typeface="Arial" pitchFamily="34" charset="0"/>
                <a:cs typeface="Arial" pitchFamily="34" charset="0"/>
              </a:rPr>
              <a:t>Samen, Früchte, Wurzeln und Strunk der Kehrichtverbrennung übergeben</a:t>
            </a:r>
          </a:p>
          <a:p>
            <a:pPr marL="179388" indent="-179388">
              <a:lnSpc>
                <a:spcPct val="114000"/>
              </a:lnSpc>
              <a:spcAft>
                <a:spcPts val="300"/>
              </a:spcAft>
              <a:buFont typeface="Arial" pitchFamily="34" charset="0"/>
              <a:buChar char="•"/>
            </a:pPr>
            <a:r>
              <a:rPr lang="de-CH" sz="1050" dirty="0" smtClean="0">
                <a:latin typeface="Arial" pitchFamily="34" charset="0"/>
                <a:cs typeface="Arial" pitchFamily="34" charset="0"/>
              </a:rPr>
              <a:t>Blätter, Äste und Stamm der lokalen Grünabfuhr übergeben</a:t>
            </a:r>
          </a:p>
          <a:p>
            <a:pPr>
              <a:lnSpc>
                <a:spcPct val="114000"/>
              </a:lnSpc>
              <a:spcAft>
                <a:spcPts val="300"/>
              </a:spcAft>
            </a:pPr>
            <a:endParaRPr lang="de-CH" sz="1050" dirty="0" smtClean="0">
              <a:latin typeface="Arial" pitchFamily="34" charset="0"/>
              <a:cs typeface="Arial" pitchFamily="34" charset="0"/>
            </a:endParaRPr>
          </a:p>
          <a:p>
            <a:pPr>
              <a:lnSpc>
                <a:spcPct val="114000"/>
              </a:lnSpc>
              <a:spcAft>
                <a:spcPts val="300"/>
              </a:spcAft>
            </a:pPr>
            <a:r>
              <a:rPr lang="de-CH" sz="1050" dirty="0" smtClean="0">
                <a:latin typeface="Arial" pitchFamily="34" charset="0"/>
                <a:cs typeface="Arial" pitchFamily="34" charset="0"/>
              </a:rPr>
              <a:t>Bei allen übrigen verbotenen invasiven Neophyten – </a:t>
            </a:r>
            <a:r>
              <a:rPr lang="de-CH" sz="1050" b="1" dirty="0" smtClean="0">
                <a:latin typeface="Arial" pitchFamily="34" charset="0"/>
                <a:cs typeface="Arial" pitchFamily="34" charset="0"/>
              </a:rPr>
              <a:t>A</a:t>
            </a:r>
            <a:r>
              <a:rPr lang="de-CH" sz="1050" b="1" dirty="0" smtClean="0">
                <a:solidFill>
                  <a:schemeClr val="dk1"/>
                </a:solidFill>
                <a:latin typeface="Arial" pitchFamily="34" charset="0"/>
                <a:cs typeface="Arial" pitchFamily="34" charset="0"/>
              </a:rPr>
              <a:t>merikanische Goldruten, Riesen-Bärenklau, Drüsiges Springkraut, Schmalblättriges Greiskraut, Nadelkraut, Grosser Wassernabel, Südamerikanische Heusenkräuter, </a:t>
            </a:r>
            <a:r>
              <a:rPr lang="de-CH" sz="1050" b="1" dirty="0" err="1" smtClean="0">
                <a:solidFill>
                  <a:schemeClr val="dk1"/>
                </a:solidFill>
                <a:latin typeface="Arial" pitchFamily="34" charset="0"/>
                <a:cs typeface="Arial" pitchFamily="34" charset="0"/>
              </a:rPr>
              <a:t>Nuttalls</a:t>
            </a:r>
            <a:r>
              <a:rPr lang="de-CH" sz="1050" b="1" dirty="0" smtClean="0">
                <a:solidFill>
                  <a:schemeClr val="dk1"/>
                </a:solidFill>
                <a:latin typeface="Arial" pitchFamily="34" charset="0"/>
                <a:cs typeface="Arial" pitchFamily="34" charset="0"/>
              </a:rPr>
              <a:t> Wasserpest – </a:t>
            </a:r>
            <a:r>
              <a:rPr lang="de-CH" sz="1050" dirty="0" smtClean="0">
                <a:solidFill>
                  <a:schemeClr val="dk1"/>
                </a:solidFill>
                <a:latin typeface="Arial" pitchFamily="34" charset="0"/>
                <a:cs typeface="Arial" pitchFamily="34" charset="0"/>
              </a:rPr>
              <a:t>gilt:</a:t>
            </a:r>
          </a:p>
          <a:p>
            <a:pPr marL="179388" indent="-179388">
              <a:lnSpc>
                <a:spcPct val="114000"/>
              </a:lnSpc>
              <a:spcAft>
                <a:spcPts val="300"/>
              </a:spcAft>
              <a:buFont typeface="Arial" pitchFamily="34" charset="0"/>
              <a:buChar char="•"/>
              <a:tabLst>
                <a:tab pos="1974850" algn="l"/>
              </a:tabLst>
            </a:pPr>
            <a:r>
              <a:rPr lang="de-CH" sz="1050" dirty="0" smtClean="0">
                <a:latin typeface="Arial" pitchFamily="34" charset="0"/>
                <a:cs typeface="Arial" pitchFamily="34" charset="0"/>
              </a:rPr>
              <a:t>Pflanzen mit fortpflanzungsfähigem Material wie Samen, Früchten, Blüten oder unterirdischen Pflanzenteilen (Rhizome, Knollen) </a:t>
            </a:r>
            <a:r>
              <a:rPr lang="de-CH" sz="1050" dirty="0" smtClean="0">
                <a:latin typeface="Arial" pitchFamily="34" charset="0"/>
                <a:cs typeface="Arial" pitchFamily="34" charset="0"/>
                <a:sym typeface="Wingdings" pitchFamily="2" charset="2"/>
              </a:rPr>
              <a:t>der Kehrichtverbrennung übergeben</a:t>
            </a:r>
          </a:p>
          <a:p>
            <a:pPr marL="179388" indent="-179388">
              <a:lnSpc>
                <a:spcPct val="114000"/>
              </a:lnSpc>
              <a:spcAft>
                <a:spcPts val="300"/>
              </a:spcAft>
              <a:buFont typeface="Arial" pitchFamily="34" charset="0"/>
              <a:buChar char="•"/>
              <a:tabLst>
                <a:tab pos="1974850" algn="l"/>
              </a:tabLst>
            </a:pPr>
            <a:r>
              <a:rPr lang="de-CH" sz="1050" dirty="0" smtClean="0">
                <a:latin typeface="Arial" pitchFamily="34" charset="0"/>
                <a:cs typeface="Arial" pitchFamily="34" charset="0"/>
              </a:rPr>
              <a:t>Pflanzen ohne fortpflanzungsfähiges Material der kommunalen </a:t>
            </a:r>
            <a:r>
              <a:rPr lang="de-CH" sz="1050" dirty="0" smtClean="0">
                <a:latin typeface="Arial" pitchFamily="34" charset="0"/>
                <a:cs typeface="Arial" pitchFamily="34" charset="0"/>
                <a:sym typeface="Wingdings" pitchFamily="2" charset="2"/>
              </a:rPr>
              <a:t>Grünabfuhr übergeben</a:t>
            </a:r>
          </a:p>
          <a:p>
            <a:pPr marL="179388" indent="-179388">
              <a:lnSpc>
                <a:spcPct val="114000"/>
              </a:lnSpc>
              <a:spcAft>
                <a:spcPts val="300"/>
              </a:spcAft>
              <a:tabLst>
                <a:tab pos="1974850" algn="l"/>
              </a:tabLst>
            </a:pPr>
            <a:endParaRPr lang="de-CH" sz="1050" dirty="0" smtClean="0">
              <a:solidFill>
                <a:schemeClr val="dk1"/>
              </a:solidFill>
              <a:latin typeface="Arial" pitchFamily="34" charset="0"/>
              <a:cs typeface="Arial" pitchFamily="34" charset="0"/>
            </a:endParaRPr>
          </a:p>
          <a:p>
            <a:pPr>
              <a:lnSpc>
                <a:spcPct val="114000"/>
              </a:lnSpc>
              <a:spcAft>
                <a:spcPts val="300"/>
              </a:spcAft>
            </a:pPr>
            <a:r>
              <a:rPr lang="de-CH" sz="1050" dirty="0" smtClean="0">
                <a:latin typeface="Arial" pitchFamily="34" charset="0"/>
                <a:cs typeface="Arial" pitchFamily="34" charset="0"/>
              </a:rPr>
              <a:t>Das Pflanzenmaterial der übrigen </a:t>
            </a:r>
            <a:r>
              <a:rPr lang="de-CH" sz="1050" b="1" dirty="0" smtClean="0">
                <a:latin typeface="Arial" pitchFamily="34" charset="0"/>
                <a:cs typeface="Arial" pitchFamily="34" charset="0"/>
              </a:rPr>
              <a:t>invasiven Neophyten </a:t>
            </a:r>
            <a:r>
              <a:rPr lang="de-CH" sz="1050" dirty="0" smtClean="0">
                <a:latin typeface="Arial" pitchFamily="34" charset="0"/>
                <a:cs typeface="Arial" pitchFamily="34" charset="0"/>
              </a:rPr>
              <a:t>der Schwarzen- und Watch-Liste</a:t>
            </a:r>
            <a:r>
              <a:rPr lang="de-CH" sz="1050" b="1" dirty="0" smtClean="0">
                <a:latin typeface="Arial" pitchFamily="34" charset="0"/>
                <a:cs typeface="Arial" pitchFamily="34" charset="0"/>
              </a:rPr>
              <a:t> </a:t>
            </a:r>
            <a:r>
              <a:rPr lang="de-CH" sz="1050" dirty="0" smtClean="0">
                <a:latin typeface="Arial" pitchFamily="34" charset="0"/>
                <a:cs typeface="Arial" pitchFamily="34" charset="0"/>
              </a:rPr>
              <a:t>kann der kommunalen Grünabfuhr übergeben werden.</a:t>
            </a:r>
          </a:p>
          <a:p>
            <a:pPr>
              <a:lnSpc>
                <a:spcPct val="114000"/>
              </a:lnSpc>
              <a:spcAft>
                <a:spcPts val="300"/>
              </a:spcAft>
            </a:pPr>
            <a:endParaRPr lang="de-CH" sz="200" dirty="0" smtClean="0">
              <a:latin typeface="Arial" pitchFamily="34" charset="0"/>
              <a:cs typeface="Arial" pitchFamily="34" charset="0"/>
            </a:endParaRPr>
          </a:p>
          <a:p>
            <a:pPr>
              <a:lnSpc>
                <a:spcPct val="114000"/>
              </a:lnSpc>
              <a:spcAft>
                <a:spcPts val="300"/>
              </a:spcAft>
              <a:tabLst>
                <a:tab pos="90488" algn="l"/>
              </a:tabLst>
            </a:pPr>
            <a:r>
              <a:rPr lang="de-CH" sz="1050" baseline="30000" dirty="0" smtClean="0">
                <a:latin typeface="Arial" pitchFamily="34" charset="0"/>
                <a:cs typeface="Arial" pitchFamily="34" charset="0"/>
              </a:rPr>
              <a:t>9	</a:t>
            </a:r>
            <a:r>
              <a:rPr lang="de-CH" sz="1050" dirty="0" smtClean="0">
                <a:latin typeface="Arial" pitchFamily="34" charset="0"/>
                <a:cs typeface="Arial" pitchFamily="34" charset="0"/>
              </a:rPr>
              <a:t>Kompostierungsmerkblatt der AGIN (ist in Überarbeitung)</a:t>
            </a:r>
            <a:br>
              <a:rPr lang="de-CH" sz="1050" dirty="0" smtClean="0">
                <a:latin typeface="Arial" pitchFamily="34" charset="0"/>
                <a:cs typeface="Arial" pitchFamily="34" charset="0"/>
              </a:rPr>
            </a:br>
            <a:r>
              <a:rPr lang="de-CH" sz="1050" dirty="0" smtClean="0">
                <a:latin typeface="Arial" pitchFamily="34" charset="0"/>
                <a:cs typeface="Arial" pitchFamily="34" charset="0"/>
              </a:rPr>
              <a:t>	</a:t>
            </a:r>
            <a:r>
              <a:rPr lang="de-CH" sz="1050" i="1" dirty="0" smtClean="0">
                <a:latin typeface="Arial" pitchFamily="34" charset="0"/>
                <a:cs typeface="Arial" pitchFamily="34" charset="0"/>
              </a:rPr>
              <a:t>www.kvu.ch &gt; Arbeitsgruppen &gt; AGIN &gt; Entsorgung</a:t>
            </a:r>
            <a:endParaRPr lang="de-CH" sz="1050" dirty="0" smtClean="0">
              <a:latin typeface="Arial" pitchFamily="34" charset="0"/>
              <a:cs typeface="Arial" pitchFamily="34" charset="0"/>
            </a:endParaRPr>
          </a:p>
        </p:txBody>
      </p:sp>
      <p:pic>
        <p:nvPicPr>
          <p:cNvPr id="10" name="Grafik 9" descr="Entsorgung_Knöterich_bearb_NutzungBDfrei.jpg"/>
          <p:cNvPicPr>
            <a:picLocks noChangeAspect="1"/>
          </p:cNvPicPr>
          <p:nvPr/>
        </p:nvPicPr>
        <p:blipFill>
          <a:blip r:embed="rId2" cstate="print"/>
          <a:srcRect r="23201" b="11098"/>
          <a:stretch>
            <a:fillRect/>
          </a:stretch>
        </p:blipFill>
        <p:spPr>
          <a:xfrm>
            <a:off x="4016356" y="7414172"/>
            <a:ext cx="2473344" cy="2147341"/>
          </a:xfrm>
          <a:prstGeom prst="rect">
            <a:avLst/>
          </a:prstGeom>
        </p:spPr>
      </p:pic>
      <p:grpSp>
        <p:nvGrpSpPr>
          <p:cNvPr id="12" name="Gruppieren 11"/>
          <p:cNvGrpSpPr/>
          <p:nvPr/>
        </p:nvGrpSpPr>
        <p:grpSpPr>
          <a:xfrm>
            <a:off x="368481" y="7797316"/>
            <a:ext cx="2953040" cy="1764197"/>
            <a:chOff x="368481" y="7797316"/>
            <a:chExt cx="2953040" cy="1764197"/>
          </a:xfrm>
        </p:grpSpPr>
        <p:pic>
          <p:nvPicPr>
            <p:cNvPr id="8" name="Grafik 7" descr="KVA_NutzungcZAV.jpg"/>
            <p:cNvPicPr>
              <a:picLocks noChangeAspect="1"/>
            </p:cNvPicPr>
            <p:nvPr/>
          </p:nvPicPr>
          <p:blipFill>
            <a:blip r:embed="rId3" cstate="print"/>
            <a:srcRect b="10384"/>
            <a:stretch>
              <a:fillRect/>
            </a:stretch>
          </p:blipFill>
          <p:spPr>
            <a:xfrm>
              <a:off x="368481" y="7797316"/>
              <a:ext cx="2952507" cy="1764197"/>
            </a:xfrm>
            <a:prstGeom prst="rect">
              <a:avLst/>
            </a:prstGeom>
          </p:spPr>
        </p:pic>
        <p:sp>
          <p:nvSpPr>
            <p:cNvPr id="11" name="Textfeld 10"/>
            <p:cNvSpPr txBox="1"/>
            <p:nvPr/>
          </p:nvSpPr>
          <p:spPr>
            <a:xfrm>
              <a:off x="2564904" y="9402050"/>
              <a:ext cx="756617" cy="159462"/>
            </a:xfrm>
            <a:prstGeom prst="rect">
              <a:avLst/>
            </a:prstGeom>
            <a:noFill/>
          </p:spPr>
          <p:txBody>
            <a:bodyPr wrap="square" lIns="36000" tIns="0" rIns="36000" bIns="36000" rtlCol="0">
              <a:spAutoFit/>
            </a:bodyPr>
            <a:lstStyle/>
            <a:p>
              <a:pPr algn="r"/>
              <a:r>
                <a:rPr lang="de-CH" sz="800" dirty="0" smtClean="0">
                  <a:solidFill>
                    <a:schemeClr val="bg1"/>
                  </a:solidFill>
                  <a:latin typeface="Arial" pitchFamily="34" charset="0"/>
                  <a:cs typeface="Arial" pitchFamily="34" charset="0"/>
                </a:rPr>
                <a:t>© ERZ 2013</a:t>
              </a:r>
              <a:endParaRPr lang="de-CH" sz="800" dirty="0">
                <a:solidFill>
                  <a:schemeClr val="bg1"/>
                </a:solidFill>
                <a:latin typeface="Arial" pitchFamily="34" charset="0"/>
                <a:cs typeface="Arial"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6858768" cy="9903600"/>
          </a:xfrm>
          <a:prstGeom prst="rect">
            <a:avLst/>
          </a:prstGeom>
          <a:solidFill>
            <a:srgbClr val="A7EE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Textfeld 8"/>
          <p:cNvSpPr txBox="1"/>
          <p:nvPr/>
        </p:nvSpPr>
        <p:spPr>
          <a:xfrm>
            <a:off x="368299" y="381000"/>
            <a:ext cx="6488113" cy="900113"/>
          </a:xfrm>
          <a:prstGeom prst="rect">
            <a:avLst/>
          </a:prstGeom>
          <a:noFill/>
        </p:spPr>
        <p:txBody>
          <a:bodyPr wrap="square" lIns="0" tIns="0" rIns="0" bIns="0" rtlCol="0">
            <a:noAutofit/>
          </a:bodyPr>
          <a:lstStyle/>
          <a:p>
            <a:pPr>
              <a:spcAft>
                <a:spcPts val="800"/>
              </a:spcAft>
            </a:pPr>
            <a:r>
              <a:rPr lang="de-CH" sz="2500" b="1" dirty="0" smtClean="0">
                <a:latin typeface="Arial Black" pitchFamily="34" charset="0"/>
              </a:rPr>
              <a:t>Zusätzliche Empfehlungen für grosse</a:t>
            </a:r>
          </a:p>
          <a:p>
            <a:pPr>
              <a:spcAft>
                <a:spcPts val="800"/>
              </a:spcAft>
            </a:pPr>
            <a:r>
              <a:rPr lang="de-CH" sz="2200" b="1" dirty="0" smtClean="0">
                <a:latin typeface="Arial Black" pitchFamily="34" charset="0"/>
              </a:rPr>
              <a:t>1. Planen</a:t>
            </a:r>
            <a:endParaRPr lang="de-CH" sz="2200" dirty="0">
              <a:latin typeface="Arial Black" pitchFamily="34" charset="0"/>
            </a:endParaRPr>
          </a:p>
        </p:txBody>
      </p:sp>
      <p:sp>
        <p:nvSpPr>
          <p:cNvPr id="5" name="Textfeld 4"/>
          <p:cNvSpPr txBox="1"/>
          <p:nvPr/>
        </p:nvSpPr>
        <p:spPr>
          <a:xfrm>
            <a:off x="368300" y="1281113"/>
            <a:ext cx="6121400" cy="647551"/>
          </a:xfrm>
          <a:prstGeom prst="rect">
            <a:avLst/>
          </a:prstGeom>
          <a:noFill/>
        </p:spPr>
        <p:txBody>
          <a:bodyPr wrap="square" lIns="0" tIns="0" rIns="0" bIns="0" rtlCol="0">
            <a:noAutofit/>
          </a:bodyPr>
          <a:lstStyle/>
          <a:p>
            <a:r>
              <a:rPr lang="de-CH" sz="1300" dirty="0" smtClean="0">
                <a:latin typeface="Arial Black" pitchFamily="34" charset="0"/>
                <a:cs typeface="Arial" pitchFamily="34" charset="0"/>
              </a:rPr>
              <a:t>Rahmenbedingungen und Ziele in Bezug auf invasive Neophyten definieren (Projektierungsphase). Das Beiziehen einer Fachperson wird empfohlen (siehe Seite „Kontakt“).</a:t>
            </a:r>
            <a:endParaRPr lang="de-CH" sz="1300" dirty="0">
              <a:latin typeface="Arial Black" pitchFamily="34" charset="0"/>
            </a:endParaRPr>
          </a:p>
        </p:txBody>
      </p:sp>
      <p:sp>
        <p:nvSpPr>
          <p:cNvPr id="7" name="Textfeld 6"/>
          <p:cNvSpPr txBox="1"/>
          <p:nvPr/>
        </p:nvSpPr>
        <p:spPr>
          <a:xfrm>
            <a:off x="368300" y="1928664"/>
            <a:ext cx="6121400" cy="3260119"/>
          </a:xfrm>
          <a:prstGeom prst="rect">
            <a:avLst/>
          </a:prstGeom>
          <a:noFill/>
        </p:spPr>
        <p:txBody>
          <a:bodyPr wrap="square" lIns="0" tIns="0" rIns="0" bIns="0" rtlCol="0">
            <a:noAutofit/>
          </a:bodyPr>
          <a:lstStyle/>
          <a:p>
            <a:pPr>
              <a:lnSpc>
                <a:spcPct val="114000"/>
              </a:lnSpc>
              <a:spcAft>
                <a:spcPts val="300"/>
              </a:spcAft>
            </a:pPr>
            <a:r>
              <a:rPr lang="de-CH" sz="1050" b="1" dirty="0" smtClean="0">
                <a:latin typeface="Arial" pitchFamily="34" charset="0"/>
                <a:cs typeface="Arial" pitchFamily="34" charset="0"/>
              </a:rPr>
              <a:t>Rahmenbedingungen und Ziele definieren (Projektierungsphase): </a:t>
            </a:r>
          </a:p>
          <a:p>
            <a:pPr marL="177800" indent="-177800">
              <a:lnSpc>
                <a:spcPct val="114000"/>
              </a:lnSpc>
              <a:spcAft>
                <a:spcPts val="300"/>
              </a:spcAft>
              <a:buFont typeface="Arial" pitchFamily="34" charset="0"/>
              <a:buChar char="•"/>
              <a:defRPr/>
            </a:pPr>
            <a:r>
              <a:rPr lang="de-CH" sz="1050" dirty="0" smtClean="0">
                <a:latin typeface="Arial" pitchFamily="34" charset="0"/>
                <a:cs typeface="Arial" pitchFamily="34" charset="0"/>
              </a:rPr>
              <a:t>Welche Zielvegetation wird angestrebt? </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Müssen invasive Neophyten vor Projektbeginn oder im Rahmen des Projekts bekämpft und eliminiert werden?</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Wie wird das Verschleppen invasiver Neophyten verhindert?</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Welche Pflanzen und welches Saatgut werden zur Begrünung ausgewählt? (Pflanzliste)</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Wie kann das Aufkommen invasiver Neophyten nach Projektende verhindert werden?</a:t>
            </a:r>
          </a:p>
          <a:p>
            <a:pPr>
              <a:lnSpc>
                <a:spcPct val="114000"/>
              </a:lnSpc>
              <a:spcAft>
                <a:spcPts val="300"/>
              </a:spcAft>
            </a:pPr>
            <a:endParaRPr lang="de-CH" sz="1050" dirty="0" smtClean="0">
              <a:latin typeface="Arial" pitchFamily="34" charset="0"/>
              <a:cs typeface="Arial" pitchFamily="34" charset="0"/>
            </a:endParaRPr>
          </a:p>
          <a:p>
            <a:pPr>
              <a:lnSpc>
                <a:spcPct val="114000"/>
              </a:lnSpc>
              <a:spcAft>
                <a:spcPts val="300"/>
              </a:spcAft>
            </a:pPr>
            <a:r>
              <a:rPr lang="de-CH" sz="1050" b="1" dirty="0" smtClean="0">
                <a:latin typeface="Arial" pitchFamily="34" charset="0"/>
                <a:cs typeface="Arial" pitchFamily="34" charset="0"/>
              </a:rPr>
              <a:t>Pflege- und Unterhaltspersonal einbeziehen:</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Wie kann eine praxis- und pflegetaugliche Gestaltung erreicht werden?</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Weiss das Personal über invasive Neophyten Bescheid? (Erkennen, Bekämpfung, Kontrolle)</a:t>
            </a:r>
          </a:p>
          <a:p>
            <a:pPr>
              <a:lnSpc>
                <a:spcPct val="114000"/>
              </a:lnSpc>
              <a:spcAft>
                <a:spcPts val="300"/>
              </a:spcAft>
              <a:buFont typeface="Arial" pitchFamily="34" charset="0"/>
              <a:buChar char="•"/>
            </a:pPr>
            <a:endParaRPr lang="de-CH" sz="1050" dirty="0" smtClean="0">
              <a:latin typeface="Arial" pitchFamily="34" charset="0"/>
              <a:cs typeface="Arial" pitchFamily="34" charset="0"/>
            </a:endParaRPr>
          </a:p>
          <a:p>
            <a:pPr>
              <a:lnSpc>
                <a:spcPct val="114000"/>
              </a:lnSpc>
              <a:spcAft>
                <a:spcPts val="300"/>
              </a:spcAft>
            </a:pPr>
            <a:r>
              <a:rPr lang="de-CH" sz="1050" b="1" dirty="0" smtClean="0">
                <a:latin typeface="Arial" pitchFamily="34" charset="0"/>
                <a:cs typeface="Arial" pitchFamily="34" charset="0"/>
              </a:rPr>
              <a:t>Pflegekosten einplanen: </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Wer übernimmt nach Projektende die Pflege?</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Sind Personalkosten und -ressourcen für die Pflege gesichert?</a:t>
            </a:r>
            <a:endParaRPr lang="de-CH" sz="1050" dirty="0">
              <a:latin typeface="Arial" pitchFamily="34" charset="0"/>
              <a:cs typeface="Arial" pitchFamily="34" charset="0"/>
            </a:endParaRPr>
          </a:p>
        </p:txBody>
      </p:sp>
      <p:sp>
        <p:nvSpPr>
          <p:cNvPr id="10" name="Textfeld 9"/>
          <p:cNvSpPr txBox="1"/>
          <p:nvPr/>
        </p:nvSpPr>
        <p:spPr>
          <a:xfrm>
            <a:off x="368299" y="5241032"/>
            <a:ext cx="6121401" cy="1080120"/>
          </a:xfrm>
          <a:prstGeom prst="rect">
            <a:avLst/>
          </a:prstGeom>
          <a:noFill/>
        </p:spPr>
        <p:txBody>
          <a:bodyPr wrap="square" lIns="0" tIns="0" rIns="0" bIns="0" rtlCol="0">
            <a:noAutofit/>
          </a:bodyPr>
          <a:lstStyle/>
          <a:p>
            <a:pPr>
              <a:spcAft>
                <a:spcPts val="800"/>
              </a:spcAft>
            </a:pPr>
            <a:r>
              <a:rPr lang="de-CH" sz="2200" b="1" dirty="0" smtClean="0">
                <a:latin typeface="Arial Black" pitchFamily="34" charset="0"/>
              </a:rPr>
              <a:t>2. Vorbereiten</a:t>
            </a:r>
          </a:p>
          <a:p>
            <a:pPr>
              <a:spcAft>
                <a:spcPts val="800"/>
              </a:spcAft>
            </a:pPr>
            <a:r>
              <a:rPr lang="de-CH" sz="1300" b="1" dirty="0" smtClean="0">
                <a:latin typeface="Arial Black" pitchFamily="34" charset="0"/>
                <a:cs typeface="Arial" pitchFamily="34" charset="0"/>
              </a:rPr>
              <a:t>Im Rahmen der Vorbereitung des Geländes müssen vorhandene invasive Neophyten bekämpft und ihre Verschleppung verhindert werden. </a:t>
            </a:r>
          </a:p>
          <a:p>
            <a:pPr>
              <a:spcAft>
                <a:spcPts val="800"/>
              </a:spcAft>
            </a:pPr>
            <a:endParaRPr lang="de-CH" sz="2500" dirty="0">
              <a:latin typeface="Arial Black" pitchFamily="34" charset="0"/>
            </a:endParaRPr>
          </a:p>
        </p:txBody>
      </p:sp>
      <p:sp>
        <p:nvSpPr>
          <p:cNvPr id="11" name="Textfeld 10"/>
          <p:cNvSpPr txBox="1"/>
          <p:nvPr/>
        </p:nvSpPr>
        <p:spPr>
          <a:xfrm>
            <a:off x="368300" y="6392489"/>
            <a:ext cx="6121400" cy="3169023"/>
          </a:xfrm>
          <a:prstGeom prst="rect">
            <a:avLst/>
          </a:prstGeom>
          <a:noFill/>
        </p:spPr>
        <p:txBody>
          <a:bodyPr wrap="square" lIns="0" tIns="0" rIns="0" bIns="0" rtlCol="0">
            <a:noAutofit/>
          </a:bodyPr>
          <a:lstStyle/>
          <a:p>
            <a:pPr>
              <a:lnSpc>
                <a:spcPct val="114000"/>
              </a:lnSpc>
              <a:spcAft>
                <a:spcPts val="300"/>
              </a:spcAft>
            </a:pPr>
            <a:r>
              <a:rPr lang="de-CH" sz="1050" b="1" dirty="0" smtClean="0">
                <a:latin typeface="Arial" pitchFamily="34" charset="0"/>
                <a:cs typeface="Arial" pitchFamily="34" charset="0"/>
              </a:rPr>
              <a:t>Regeln für eine erfolgreiche Bekämpfung</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Frühzeitig erkennen und bekämpfen (solange der Pflanzenbestand noch klein ist)</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Die effektivste Bekämpfungsmethode wählen, um die Art am besten zu beseitigen</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Regelmässige Kontrollen durchführen</a:t>
            </a:r>
          </a:p>
          <a:p>
            <a:pPr>
              <a:lnSpc>
                <a:spcPct val="114000"/>
              </a:lnSpc>
              <a:spcAft>
                <a:spcPts val="300"/>
              </a:spcAft>
            </a:pPr>
            <a:endParaRPr lang="de-CH" sz="500" dirty="0" smtClean="0">
              <a:latin typeface="Arial" pitchFamily="34" charset="0"/>
              <a:cs typeface="Arial" pitchFamily="34" charset="0"/>
            </a:endParaRPr>
          </a:p>
          <a:p>
            <a:pPr>
              <a:lnSpc>
                <a:spcPct val="114000"/>
              </a:lnSpc>
              <a:spcAft>
                <a:spcPts val="300"/>
              </a:spcAft>
            </a:pPr>
            <a:r>
              <a:rPr lang="de-CH" sz="1050" b="1" dirty="0" smtClean="0">
                <a:latin typeface="Arial" pitchFamily="34" charset="0"/>
                <a:cs typeface="Arial" pitchFamily="34" charset="0"/>
              </a:rPr>
              <a:t>Pflicht zur Bekämpfung</a:t>
            </a:r>
          </a:p>
          <a:p>
            <a:pPr>
              <a:lnSpc>
                <a:spcPct val="114000"/>
              </a:lnSpc>
              <a:spcAft>
                <a:spcPts val="300"/>
              </a:spcAft>
            </a:pPr>
            <a:r>
              <a:rPr lang="de-CH" sz="1050" dirty="0" smtClean="0">
                <a:latin typeface="Arial" pitchFamily="34" charset="0"/>
                <a:cs typeface="Arial" pitchFamily="34" charset="0"/>
              </a:rPr>
              <a:t>Im Kanton Zürich besteht für Ambrosia , Riesen-Bärenklau und Schmalblättriges Greiskraut  eine Bekämpfungspflicht. </a:t>
            </a:r>
          </a:p>
          <a:p>
            <a:pPr>
              <a:lnSpc>
                <a:spcPct val="114000"/>
              </a:lnSpc>
              <a:spcAft>
                <a:spcPts val="300"/>
              </a:spcAft>
            </a:pPr>
            <a:endParaRPr lang="de-CH" sz="500" dirty="0" smtClean="0">
              <a:latin typeface="Arial" pitchFamily="34" charset="0"/>
              <a:cs typeface="Arial" pitchFamily="34" charset="0"/>
            </a:endParaRPr>
          </a:p>
          <a:p>
            <a:pPr>
              <a:lnSpc>
                <a:spcPct val="114000"/>
              </a:lnSpc>
              <a:spcAft>
                <a:spcPts val="300"/>
              </a:spcAft>
            </a:pPr>
            <a:r>
              <a:rPr lang="de-CH" sz="1050" b="1" dirty="0" smtClean="0">
                <a:latin typeface="Arial" pitchFamily="34" charset="0"/>
                <a:cs typeface="Arial" pitchFamily="34" charset="0"/>
              </a:rPr>
              <a:t>Folgende Massnahmen verhindern eine Verschleppung (siehe Seite „Für alle Bauvorhaben“)</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Korrekte Entsorgung des Schnittguts</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Aushub am Entnahmeort verwerten oder so entsorgen, dass eine weitere Verbreitung ausgeschlossen ist</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Material beim Transport abdecken</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Maschinen und Fahrzeuge, die mit belastetem Bodenmaterial in Kontakt gekommen sind, müssen vor Ort gründlich gereinigt werden (sonst besteht Verschleppungsgefahr)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0" y="0"/>
            <a:ext cx="6858768" cy="9903600"/>
          </a:xfrm>
          <a:prstGeom prst="rect">
            <a:avLst/>
          </a:prstGeom>
          <a:solidFill>
            <a:srgbClr val="A7EE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 name="Textfeld 4"/>
          <p:cNvSpPr txBox="1"/>
          <p:nvPr/>
        </p:nvSpPr>
        <p:spPr>
          <a:xfrm>
            <a:off x="368300" y="1281113"/>
            <a:ext cx="6121400" cy="1150937"/>
          </a:xfrm>
          <a:prstGeom prst="rect">
            <a:avLst/>
          </a:prstGeom>
          <a:noFill/>
        </p:spPr>
        <p:txBody>
          <a:bodyPr wrap="square" lIns="0" tIns="0" rIns="0" bIns="0" rtlCol="0">
            <a:noAutofit/>
          </a:bodyPr>
          <a:lstStyle/>
          <a:p>
            <a:pPr>
              <a:defRPr/>
            </a:pPr>
            <a:r>
              <a:rPr lang="de-CH" sz="1300" b="1" dirty="0" smtClean="0">
                <a:latin typeface="Arial Black" pitchFamily="34" charset="0"/>
                <a:cs typeface="Arial" pitchFamily="34" charset="0"/>
              </a:rPr>
              <a:t>Das Aufkommen invasiver Neophyten kann vorsorglich minimiert werden, indem offene Böden vermieden bzw. rasch begrünt werden. Aufkommende invasive Neophyten sollen schon während der Bauphase bekämpft werden.</a:t>
            </a:r>
            <a:endParaRPr lang="de-CH" sz="1300" b="1" dirty="0" smtClean="0">
              <a:latin typeface="Arial Black" pitchFamily="34" charset="0"/>
            </a:endParaRPr>
          </a:p>
        </p:txBody>
      </p:sp>
      <p:sp>
        <p:nvSpPr>
          <p:cNvPr id="7" name="Textfeld 6"/>
          <p:cNvSpPr txBox="1"/>
          <p:nvPr/>
        </p:nvSpPr>
        <p:spPr>
          <a:xfrm>
            <a:off x="368300" y="2252701"/>
            <a:ext cx="6121400" cy="2304255"/>
          </a:xfrm>
          <a:prstGeom prst="rect">
            <a:avLst/>
          </a:prstGeom>
          <a:noFill/>
        </p:spPr>
        <p:txBody>
          <a:bodyPr wrap="square" lIns="0" tIns="0" rIns="0" bIns="0" rtlCol="0">
            <a:noAutofit/>
          </a:bodyPr>
          <a:lstStyle/>
          <a:p>
            <a:pPr>
              <a:lnSpc>
                <a:spcPct val="114000"/>
              </a:lnSpc>
              <a:spcAft>
                <a:spcPts val="300"/>
              </a:spcAft>
            </a:pPr>
            <a:r>
              <a:rPr lang="de-CH" sz="1050" b="1" dirty="0" smtClean="0">
                <a:latin typeface="Arial" pitchFamily="34" charset="0"/>
                <a:cs typeface="Arial" pitchFamily="34" charset="0"/>
              </a:rPr>
              <a:t>Offene Böden sind wertvoll, aber …</a:t>
            </a:r>
          </a:p>
          <a:p>
            <a:pPr>
              <a:lnSpc>
                <a:spcPct val="114000"/>
              </a:lnSpc>
              <a:spcAft>
                <a:spcPts val="300"/>
              </a:spcAft>
            </a:pPr>
            <a:r>
              <a:rPr lang="de-CH" sz="1050" dirty="0" smtClean="0">
                <a:latin typeface="Arial" pitchFamily="34" charset="0"/>
                <a:cs typeface="Arial" pitchFamily="34" charset="0"/>
              </a:rPr>
              <a:t>Trocken- oder </a:t>
            </a:r>
            <a:r>
              <a:rPr lang="de-CH" sz="1050" dirty="0" err="1" smtClean="0">
                <a:latin typeface="Arial" pitchFamily="34" charset="0"/>
                <a:cs typeface="Arial" pitchFamily="34" charset="0"/>
              </a:rPr>
              <a:t>Ruderalstandorte</a:t>
            </a:r>
            <a:r>
              <a:rPr lang="de-CH" sz="1050" dirty="0" smtClean="0">
                <a:latin typeface="Arial" pitchFamily="34" charset="0"/>
                <a:cs typeface="Arial" pitchFamily="34" charset="0"/>
              </a:rPr>
              <a:t> sind artenreich und naturschützerisch wertvoll. Sie sind aber auch ideale Eintrittspforten für invasive Neophyten wie z.B. Sommerflieder, Goldruten oder Berufkraut. Damit sich eine standorttypische Vegetation etablieren kann, sind folgende Massnahmen nötig:</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In unmittelbarer Umgebung sind die invasiven Neophyten zu reduzieren. Dies unterdrückt die Ausbreitung unerwünschter Samen.</a:t>
            </a:r>
          </a:p>
          <a:p>
            <a:pPr marL="177800" indent="-177800">
              <a:lnSpc>
                <a:spcPct val="114000"/>
              </a:lnSpc>
              <a:spcAft>
                <a:spcPts val="300"/>
              </a:spcAft>
              <a:buFont typeface="Arial" pitchFamily="34" charset="0"/>
              <a:buChar char="•"/>
            </a:pPr>
            <a:r>
              <a:rPr lang="de-CH" sz="1050" dirty="0" smtClean="0">
                <a:latin typeface="Arial" pitchFamily="34" charset="0"/>
                <a:cs typeface="Arial" pitchFamily="34" charset="0"/>
              </a:rPr>
              <a:t>Nach Projektabschluss sind regelmässige Kontrollen und Pflegemassnahmen sicherzustellen, um die Ansiedlung invasiver Neophyten zu verhindern.</a:t>
            </a:r>
          </a:p>
          <a:p>
            <a:pPr>
              <a:lnSpc>
                <a:spcPct val="114000"/>
              </a:lnSpc>
              <a:spcAft>
                <a:spcPts val="300"/>
              </a:spcAft>
            </a:pPr>
            <a:endParaRPr lang="de-CH" sz="1050" dirty="0" smtClean="0">
              <a:latin typeface="Arial" pitchFamily="34" charset="0"/>
              <a:cs typeface="Arial" pitchFamily="34" charset="0"/>
            </a:endParaRPr>
          </a:p>
          <a:p>
            <a:pPr>
              <a:lnSpc>
                <a:spcPct val="114000"/>
              </a:lnSpc>
              <a:spcAft>
                <a:spcPts val="300"/>
              </a:spcAft>
            </a:pPr>
            <a:r>
              <a:rPr lang="de-CH" sz="1050" dirty="0" smtClean="0">
                <a:latin typeface="Arial" pitchFamily="34" charset="0"/>
                <a:cs typeface="Arial" pitchFamily="34" charset="0"/>
              </a:rPr>
              <a:t>Können diese Massnahmen nicht umgesetzt werden, ist auf offene Böden zu verzichten, resp. sind sie rasch mit einer einheimischen und standortgerechten Saatgutmischung zu begrünen. </a:t>
            </a:r>
          </a:p>
        </p:txBody>
      </p:sp>
      <p:sp>
        <p:nvSpPr>
          <p:cNvPr id="6" name="Textfeld 5"/>
          <p:cNvSpPr txBox="1"/>
          <p:nvPr/>
        </p:nvSpPr>
        <p:spPr>
          <a:xfrm>
            <a:off x="0" y="380999"/>
            <a:ext cx="6489700" cy="900113"/>
          </a:xfrm>
          <a:prstGeom prst="rect">
            <a:avLst/>
          </a:prstGeom>
          <a:noFill/>
        </p:spPr>
        <p:txBody>
          <a:bodyPr wrap="square" lIns="0" tIns="0" rIns="0" bIns="108000" rtlCol="0">
            <a:noAutofit/>
          </a:bodyPr>
          <a:lstStyle/>
          <a:p>
            <a:pPr marL="355600" indent="-355600">
              <a:spcAft>
                <a:spcPts val="800"/>
              </a:spcAft>
            </a:pPr>
            <a:r>
              <a:rPr lang="de-CH" sz="2500" dirty="0" smtClean="0">
                <a:latin typeface="Arial Black" pitchFamily="34" charset="0"/>
              </a:rPr>
              <a:t> Bauvorhaben</a:t>
            </a:r>
            <a:r>
              <a:rPr lang="de-CH" sz="2500" baseline="30000" dirty="0" smtClean="0">
                <a:latin typeface="Arial Black" pitchFamily="34" charset="0"/>
              </a:rPr>
              <a:t>10</a:t>
            </a:r>
          </a:p>
          <a:p>
            <a:pPr marL="355600" indent="-355600">
              <a:spcAft>
                <a:spcPts val="800"/>
              </a:spcAft>
            </a:pPr>
            <a:r>
              <a:rPr lang="de-CH" sz="2500" baseline="30000" dirty="0" smtClean="0">
                <a:latin typeface="Arial Black" pitchFamily="34" charset="0"/>
              </a:rPr>
              <a:t>	</a:t>
            </a:r>
            <a:r>
              <a:rPr lang="de-CH" sz="2200" dirty="0" smtClean="0">
                <a:latin typeface="Arial Black" pitchFamily="34" charset="0"/>
              </a:rPr>
              <a:t>3. Umsetzung</a:t>
            </a:r>
            <a:endParaRPr lang="de-CH" sz="2200" dirty="0">
              <a:latin typeface="Arial Black" pitchFamily="34" charset="0"/>
            </a:endParaRPr>
          </a:p>
        </p:txBody>
      </p:sp>
      <p:sp>
        <p:nvSpPr>
          <p:cNvPr id="10" name="Textfeld 9"/>
          <p:cNvSpPr txBox="1"/>
          <p:nvPr/>
        </p:nvSpPr>
        <p:spPr>
          <a:xfrm>
            <a:off x="368299" y="4808984"/>
            <a:ext cx="6121401" cy="1080120"/>
          </a:xfrm>
          <a:prstGeom prst="rect">
            <a:avLst/>
          </a:prstGeom>
          <a:noFill/>
        </p:spPr>
        <p:txBody>
          <a:bodyPr wrap="square" lIns="0" tIns="0" rIns="0" bIns="0" rtlCol="0">
            <a:noAutofit/>
          </a:bodyPr>
          <a:lstStyle/>
          <a:p>
            <a:pPr>
              <a:spcAft>
                <a:spcPts val="800"/>
              </a:spcAft>
              <a:defRPr/>
            </a:pPr>
            <a:r>
              <a:rPr lang="de-CH" sz="2200" b="1" dirty="0" smtClean="0">
                <a:latin typeface="Arial Black" pitchFamily="34" charset="0"/>
              </a:rPr>
              <a:t>4. Übergabe und Pflege</a:t>
            </a:r>
          </a:p>
          <a:p>
            <a:r>
              <a:rPr lang="de-CH" sz="1300" b="1" dirty="0" smtClean="0">
                <a:latin typeface="Arial Black" pitchFamily="34" charset="0"/>
                <a:cs typeface="Arial" pitchFamily="34" charset="0"/>
              </a:rPr>
              <a:t>Bei der Übergabe soll das Erreichen der Ziele überprüft werden. Ist nachfolgend eine professionelle Pflege sichergestellt, kann das Aufkommen invasiver Neophyten erfolgreich verhindert werden.</a:t>
            </a:r>
            <a:endParaRPr lang="de-CH" sz="1300" dirty="0">
              <a:latin typeface="Arial Black" pitchFamily="34" charset="0"/>
            </a:endParaRPr>
          </a:p>
        </p:txBody>
      </p:sp>
      <p:sp>
        <p:nvSpPr>
          <p:cNvPr id="11" name="Textfeld 10"/>
          <p:cNvSpPr txBox="1"/>
          <p:nvPr/>
        </p:nvSpPr>
        <p:spPr>
          <a:xfrm>
            <a:off x="368300" y="6069124"/>
            <a:ext cx="6121400" cy="3490314"/>
          </a:xfrm>
          <a:prstGeom prst="rect">
            <a:avLst/>
          </a:prstGeom>
          <a:noFill/>
        </p:spPr>
        <p:txBody>
          <a:bodyPr wrap="square" lIns="0" tIns="0" rIns="0" bIns="0" rtlCol="0">
            <a:noAutofit/>
          </a:bodyPr>
          <a:lstStyle/>
          <a:p>
            <a:pPr>
              <a:lnSpc>
                <a:spcPct val="114000"/>
              </a:lnSpc>
              <a:spcAft>
                <a:spcPts val="300"/>
              </a:spcAft>
            </a:pPr>
            <a:r>
              <a:rPr lang="de-CH" sz="1050" dirty="0" smtClean="0">
                <a:latin typeface="Arial" pitchFamily="34" charset="0"/>
                <a:cs typeface="Arial" pitchFamily="34" charset="0"/>
              </a:rPr>
              <a:t>Mängel sollten bei der Übergabe (Begehung vor Ort) schriftlich festgehalten und nachfolgend behoben werden. Die für die Pflege zuständige Person sollte bei der Übergabe dabei sein.</a:t>
            </a:r>
          </a:p>
          <a:p>
            <a:pPr>
              <a:lnSpc>
                <a:spcPct val="114000"/>
              </a:lnSpc>
              <a:spcAft>
                <a:spcPts val="300"/>
              </a:spcAft>
            </a:pPr>
            <a:endParaRPr lang="de-CH" sz="1050" dirty="0" smtClean="0">
              <a:latin typeface="Arial" pitchFamily="34" charset="0"/>
              <a:cs typeface="Arial" pitchFamily="34" charset="0"/>
            </a:endParaRPr>
          </a:p>
          <a:p>
            <a:pPr>
              <a:lnSpc>
                <a:spcPct val="114000"/>
              </a:lnSpc>
              <a:spcAft>
                <a:spcPts val="300"/>
              </a:spcAft>
            </a:pPr>
            <a:r>
              <a:rPr lang="de-CH" sz="1050" b="1" dirty="0" smtClean="0">
                <a:latin typeface="Arial" pitchFamily="34" charset="0"/>
                <a:cs typeface="Arial" pitchFamily="34" charset="0"/>
              </a:rPr>
              <a:t>Mit der richtigen Pflege das Aufkommen invasiver Neophyten verhindern</a:t>
            </a:r>
          </a:p>
          <a:p>
            <a:pPr marL="179388" indent="-179388">
              <a:lnSpc>
                <a:spcPct val="114000"/>
              </a:lnSpc>
              <a:spcAft>
                <a:spcPts val="300"/>
              </a:spcAft>
              <a:buFont typeface="Arial" pitchFamily="34" charset="0"/>
              <a:buChar char="•"/>
            </a:pPr>
            <a:r>
              <a:rPr lang="de-CH" sz="1050" dirty="0" smtClean="0">
                <a:latin typeface="Arial" pitchFamily="34" charset="0"/>
                <a:cs typeface="Arial" pitchFamily="34" charset="0"/>
              </a:rPr>
              <a:t>Die Pflege muss nahtlos an den Projektabschluss erfolgen und langfristig personell und finanziell sichergestellt sein.</a:t>
            </a:r>
          </a:p>
          <a:p>
            <a:pPr marL="179388" indent="-179388">
              <a:lnSpc>
                <a:spcPct val="114000"/>
              </a:lnSpc>
              <a:spcAft>
                <a:spcPts val="300"/>
              </a:spcAft>
              <a:buFont typeface="Arial" pitchFamily="34" charset="0"/>
              <a:buChar char="•"/>
            </a:pPr>
            <a:r>
              <a:rPr lang="de-CH" sz="1050" dirty="0" smtClean="0">
                <a:latin typeface="Arial" pitchFamily="34" charset="0"/>
                <a:cs typeface="Arial" pitchFamily="34" charset="0"/>
              </a:rPr>
              <a:t>Die Zielvegetation und die Pflege sind in einem Pflegeplan festzulegen.</a:t>
            </a:r>
          </a:p>
          <a:p>
            <a:pPr marL="179388" indent="-179388">
              <a:lnSpc>
                <a:spcPct val="114000"/>
              </a:lnSpc>
              <a:spcAft>
                <a:spcPts val="300"/>
              </a:spcAft>
              <a:buFont typeface="Arial" pitchFamily="34" charset="0"/>
              <a:buChar char="•"/>
            </a:pPr>
            <a:r>
              <a:rPr lang="de-CH" sz="1050" dirty="0" smtClean="0">
                <a:latin typeface="Arial" pitchFamily="34" charset="0"/>
                <a:cs typeface="Arial" pitchFamily="34" charset="0"/>
              </a:rPr>
              <a:t>Eine Bekämpfung invasiver Neophyten ist sicherzustellen, solange vorhandene Arten keimen, Ausläufer und Wurzelstücke (Asiatische Staudenknöteriche, Essigbaum) austreiben, oder offene Böden vorhanden sind.</a:t>
            </a:r>
          </a:p>
          <a:p>
            <a:pPr marL="179388" indent="-179388">
              <a:lnSpc>
                <a:spcPct val="114000"/>
              </a:lnSpc>
              <a:spcAft>
                <a:spcPts val="300"/>
              </a:spcAft>
              <a:buFont typeface="Arial" pitchFamily="34" charset="0"/>
              <a:buChar char="•"/>
            </a:pPr>
            <a:r>
              <a:rPr lang="de-CH" sz="1050" dirty="0" smtClean="0">
                <a:latin typeface="Arial" pitchFamily="34" charset="0"/>
                <a:cs typeface="Arial" pitchFamily="34" charset="0"/>
              </a:rPr>
              <a:t>Das erneute Aufkommen invasiver Neophyten muss regelmässig überprüft werden.</a:t>
            </a:r>
          </a:p>
          <a:p>
            <a:pPr>
              <a:lnSpc>
                <a:spcPct val="114000"/>
              </a:lnSpc>
              <a:spcAft>
                <a:spcPts val="300"/>
              </a:spcAft>
            </a:pPr>
            <a:endParaRPr lang="de-CH" sz="1050" dirty="0" smtClean="0">
              <a:latin typeface="Arial" pitchFamily="34" charset="0"/>
              <a:cs typeface="Arial" pitchFamily="34" charset="0"/>
            </a:endParaRPr>
          </a:p>
          <a:p>
            <a:pPr>
              <a:lnSpc>
                <a:spcPct val="114000"/>
              </a:lnSpc>
              <a:spcAft>
                <a:spcPts val="300"/>
              </a:spcAft>
            </a:pPr>
            <a:r>
              <a:rPr lang="de-CH" sz="1050" b="1" dirty="0" smtClean="0">
                <a:latin typeface="Arial" pitchFamily="34" charset="0"/>
                <a:cs typeface="Arial" pitchFamily="34" charset="0"/>
              </a:rPr>
              <a:t>Qualitätskontrolle</a:t>
            </a:r>
          </a:p>
          <a:p>
            <a:pPr>
              <a:lnSpc>
                <a:spcPct val="114000"/>
              </a:lnSpc>
              <a:spcAft>
                <a:spcPts val="300"/>
              </a:spcAft>
            </a:pPr>
            <a:r>
              <a:rPr lang="de-CH" sz="1050" dirty="0" smtClean="0">
                <a:latin typeface="Arial" pitchFamily="34" charset="0"/>
                <a:cs typeface="Arial" pitchFamily="34" charset="0"/>
              </a:rPr>
              <a:t>Die Einhaltung der Ziele bedingt eine regelmässige Qualitätskontrolle. Bei grossen Grünflächen sollte die Kontrolle durch eine unabhängige Fachperson durchgeführt werden.</a:t>
            </a:r>
          </a:p>
          <a:p>
            <a:pPr>
              <a:lnSpc>
                <a:spcPct val="114000"/>
              </a:lnSpc>
              <a:spcAft>
                <a:spcPts val="300"/>
              </a:spcAft>
            </a:pPr>
            <a:endParaRPr lang="de-CH" sz="1050" dirty="0" smtClean="0">
              <a:latin typeface="Arial" pitchFamily="34" charset="0"/>
              <a:cs typeface="Arial" pitchFamily="34" charset="0"/>
            </a:endParaRPr>
          </a:p>
          <a:p>
            <a:pPr>
              <a:lnSpc>
                <a:spcPct val="114000"/>
              </a:lnSpc>
              <a:spcAft>
                <a:spcPts val="300"/>
              </a:spcAft>
            </a:pPr>
            <a:r>
              <a:rPr lang="de-CH" sz="1050" baseline="30000" dirty="0" smtClean="0">
                <a:latin typeface="Arial" pitchFamily="34" charset="0"/>
                <a:cs typeface="Arial" pitchFamily="34" charset="0"/>
              </a:rPr>
              <a:t>10</a:t>
            </a:r>
            <a:r>
              <a:rPr lang="de-CH" sz="1050" dirty="0" smtClean="0">
                <a:latin typeface="Arial" pitchFamily="34" charset="0"/>
                <a:cs typeface="Arial" pitchFamily="34" charset="0"/>
              </a:rPr>
              <a:t> Für UVP-pflichtige Bauten siehe </a:t>
            </a:r>
            <a:r>
              <a:rPr lang="de-CH" sz="1050" i="1" dirty="0" smtClean="0">
                <a:latin typeface="Arial" pitchFamily="34" charset="0"/>
                <a:cs typeface="Arial" pitchFamily="34" charset="0"/>
              </a:rPr>
              <a:t>www.bafu.admin.ch/UVP</a:t>
            </a:r>
          </a:p>
          <a:p>
            <a:pPr>
              <a:lnSpc>
                <a:spcPct val="114000"/>
              </a:lnSpc>
              <a:spcAft>
                <a:spcPts val="300"/>
              </a:spcAft>
            </a:pPr>
            <a:endParaRPr lang="de-CH" sz="1050" b="1" dirty="0" smtClean="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33348"/>
        </a:solidFill>
        <a:ln w="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1721</Words>
  <Application>Microsoft Office PowerPoint</Application>
  <PresentationFormat>A4-Papier (210x297 mm)</PresentationFormat>
  <Paragraphs>349</Paragraphs>
  <Slides>10</Slides>
  <Notes>0</Notes>
  <HiddenSlides>0</HiddenSlides>
  <MMClips>0</MMClips>
  <ScaleCrop>false</ScaleCrop>
  <HeadingPairs>
    <vt:vector size="4" baseType="variant">
      <vt:variant>
        <vt:lpstr>Design</vt:lpstr>
      </vt:variant>
      <vt:variant>
        <vt:i4>1</vt:i4>
      </vt:variant>
      <vt:variant>
        <vt:lpstr>Folientitel</vt:lpstr>
      </vt:variant>
      <vt:variant>
        <vt:i4>10</vt:i4>
      </vt:variant>
    </vt:vector>
  </HeadingPairs>
  <TitlesOfParts>
    <vt:vector size="11" baseType="lpstr">
      <vt:lpstr>Larissa-Design</vt:lpstr>
      <vt:lpstr>Folie 1</vt:lpstr>
      <vt:lpstr>Folie 2</vt:lpstr>
      <vt:lpstr>Folie 3</vt:lpstr>
      <vt:lpstr>Folie 4</vt:lpstr>
      <vt:lpstr>Folie 5</vt:lpstr>
      <vt:lpstr>Folie 6</vt:lpstr>
      <vt:lpstr>Folie 7</vt:lpstr>
      <vt:lpstr>Folie 8</vt:lpstr>
      <vt:lpstr>Folie 9</vt:lpstr>
      <vt:lpstr>Folie 10</vt:lpstr>
    </vt:vector>
  </TitlesOfParts>
  <Company>Kanton Zuerich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b279ks1</dc:creator>
  <cp:lastModifiedBy>Markus Obrist</cp:lastModifiedBy>
  <cp:revision>641</cp:revision>
  <dcterms:created xsi:type="dcterms:W3CDTF">2014-07-16T16:19:51Z</dcterms:created>
  <dcterms:modified xsi:type="dcterms:W3CDTF">2015-07-14T07:31:05Z</dcterms:modified>
</cp:coreProperties>
</file>